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23"/>
  </p:notesMasterIdLst>
  <p:sldIdLst>
    <p:sldId id="293" r:id="rId2"/>
    <p:sldId id="257" r:id="rId3"/>
    <p:sldId id="260" r:id="rId4"/>
    <p:sldId id="268" r:id="rId5"/>
    <p:sldId id="269" r:id="rId6"/>
    <p:sldId id="270" r:id="rId7"/>
    <p:sldId id="298" r:id="rId8"/>
    <p:sldId id="273" r:id="rId9"/>
    <p:sldId id="274" r:id="rId10"/>
    <p:sldId id="276" r:id="rId11"/>
    <p:sldId id="294" r:id="rId12"/>
    <p:sldId id="279" r:id="rId13"/>
    <p:sldId id="295" r:id="rId14"/>
    <p:sldId id="281" r:id="rId15"/>
    <p:sldId id="282" r:id="rId16"/>
    <p:sldId id="285" r:id="rId17"/>
    <p:sldId id="286" r:id="rId18"/>
    <p:sldId id="287" r:id="rId19"/>
    <p:sldId id="291" r:id="rId20"/>
    <p:sldId id="299" r:id="rId21"/>
    <p:sldId id="29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950" autoAdjust="0"/>
    <p:restoredTop sz="94660"/>
  </p:normalViewPr>
  <p:slideViewPr>
    <p:cSldViewPr snapToGrid="0" snapToObjects="1">
      <p:cViewPr varScale="1">
        <p:scale>
          <a:sx n="110" d="100"/>
          <a:sy n="110" d="100"/>
        </p:scale>
        <p:origin x="126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0372E2-0F83-481F-803A-8D9FFB2B159B}" type="datetimeFigureOut">
              <a:rPr lang="en-GB" smtClean="0"/>
              <a:t>27/05/2015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93EC7-BBF6-485C-AEAE-719EDA2E122C}" type="slidenum">
              <a:rPr lang="en-GB" smtClean="0"/>
              <a:t>‹#›</a:t>
            </a:fld>
            <a:endParaRPr lang="en-GB"/>
          </a:p>
        </p:txBody>
      </p:sp>
    </p:spTree>
    <p:extLst>
      <p:ext uri="{BB962C8B-B14F-4D97-AF65-F5344CB8AC3E}">
        <p14:creationId xmlns:p14="http://schemas.microsoft.com/office/powerpoint/2010/main" val="3992241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Moving </a:t>
            </a:r>
            <a:r>
              <a:rPr lang="en-US" dirty="0"/>
              <a:t>to slide #25</a:t>
            </a:r>
          </a:p>
          <a:p>
            <a:pPr eaLnBrk="1" hangingPunct="1">
              <a:spcBef>
                <a:spcPct val="0"/>
              </a:spcBef>
            </a:pPr>
            <a:endParaRPr lang="en-US" dirty="0"/>
          </a:p>
          <a:p>
            <a:pPr eaLnBrk="1" hangingPunct="1">
              <a:spcBef>
                <a:spcPct val="0"/>
              </a:spcBef>
            </a:pPr>
            <a:r>
              <a:rPr lang="en-US" dirty="0"/>
              <a:t>This slide compares the Rooms Revenue Segments - 10th edition vs. the 11th edition.</a:t>
            </a:r>
          </a:p>
          <a:p>
            <a:pPr eaLnBrk="1" hangingPunct="1">
              <a:spcBef>
                <a:spcPct val="0"/>
              </a:spcBef>
            </a:pPr>
            <a:endParaRPr lang="en-US" dirty="0"/>
          </a:p>
          <a:p>
            <a:pPr eaLnBrk="1" hangingPunct="1">
              <a:spcBef>
                <a:spcPct val="0"/>
              </a:spcBef>
            </a:pPr>
            <a:r>
              <a:rPr lang="en-US" dirty="0"/>
              <a:t>There was a strong desire to “beef up” the guidance around rooms revenues and be more aligned with current practices/thinking.  This resulted in 3 primary revisions:</a:t>
            </a:r>
          </a:p>
          <a:p>
            <a:pPr eaLnBrk="1" hangingPunct="1">
              <a:spcBef>
                <a:spcPct val="0"/>
              </a:spcBef>
            </a:pPr>
            <a:endParaRPr lang="en-US" dirty="0"/>
          </a:p>
          <a:p>
            <a:pPr eaLnBrk="1" hangingPunct="1">
              <a:spcBef>
                <a:spcPct val="0"/>
              </a:spcBef>
            </a:pPr>
            <a:r>
              <a:rPr lang="en-US" dirty="0"/>
              <a:t>Revised the sub-segments under Transient and Group, although the major changes were all in Transient</a:t>
            </a:r>
          </a:p>
          <a:p>
            <a:pPr eaLnBrk="1" hangingPunct="1">
              <a:spcBef>
                <a:spcPct val="0"/>
              </a:spcBef>
            </a:pPr>
            <a:endParaRPr lang="en-US" dirty="0"/>
          </a:p>
          <a:p>
            <a:pPr eaLnBrk="1" hangingPunct="1">
              <a:spcBef>
                <a:spcPct val="0"/>
              </a:spcBef>
            </a:pPr>
            <a:r>
              <a:rPr lang="en-US" dirty="0"/>
              <a:t>Revised  the face of the Rooms Dept operating statement (Schedule 1) to show all of these sub-segments </a:t>
            </a:r>
          </a:p>
          <a:p>
            <a:pPr eaLnBrk="1" hangingPunct="1">
              <a:spcBef>
                <a:spcPct val="0"/>
              </a:spcBef>
            </a:pPr>
            <a:r>
              <a:rPr lang="en-US" dirty="0"/>
              <a:t>10th edition showed Transient, Group and Contract</a:t>
            </a:r>
          </a:p>
          <a:p>
            <a:pPr eaLnBrk="1" hangingPunct="1">
              <a:spcBef>
                <a:spcPct val="0"/>
              </a:spcBef>
            </a:pPr>
            <a:r>
              <a:rPr lang="en-US" dirty="0"/>
              <a:t>11th edition shows 5 sub-segments under Transient and Group</a:t>
            </a:r>
          </a:p>
          <a:p>
            <a:pPr eaLnBrk="1" hangingPunct="1">
              <a:spcBef>
                <a:spcPct val="0"/>
              </a:spcBef>
            </a:pPr>
            <a:endParaRPr lang="en-US" dirty="0"/>
          </a:p>
          <a:p>
            <a:pPr eaLnBrk="1" hangingPunct="1">
              <a:spcBef>
                <a:spcPct val="0"/>
              </a:spcBef>
            </a:pPr>
            <a:r>
              <a:rPr lang="en-US" dirty="0"/>
              <a:t>Provided definitions for each of the sub-segments</a:t>
            </a:r>
          </a:p>
          <a:p>
            <a:pPr eaLnBrk="1" hangingPunct="1">
              <a:spcBef>
                <a:spcPct val="0"/>
              </a:spcBef>
            </a:pPr>
            <a:endParaRPr lang="en-US" dirty="0"/>
          </a:p>
          <a:p>
            <a:pPr eaLnBrk="1" hangingPunct="1">
              <a:spcBef>
                <a:spcPct val="0"/>
              </a:spcBef>
            </a:pPr>
            <a:r>
              <a:rPr lang="en-US" dirty="0"/>
              <a:t>Again, these revisions reflect a great partnership with the experts in Revenue Management.</a:t>
            </a:r>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2C2A74-3361-4CA7-B684-FF83D02B3F65}" type="slidenum">
              <a:rPr lang="en-US" smtClean="0"/>
              <a:pPr/>
              <a:t>11</a:t>
            </a:fld>
            <a:endParaRPr lang="en-US" dirty="0" smtClean="0"/>
          </a:p>
        </p:txBody>
      </p:sp>
    </p:spTree>
    <p:extLst>
      <p:ext uri="{BB962C8B-B14F-4D97-AF65-F5344CB8AC3E}">
        <p14:creationId xmlns:p14="http://schemas.microsoft.com/office/powerpoint/2010/main" val="208993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dirty="0" smtClean="0"/>
              <a:t>OTHER REVENUES includes </a:t>
            </a:r>
          </a:p>
          <a:p>
            <a:pPr marL="228600" indent="-228600" eaLnBrk="1" hangingPunct="1">
              <a:spcBef>
                <a:spcPct val="0"/>
              </a:spcBef>
            </a:pPr>
            <a:endParaRPr lang="en-US" dirty="0"/>
          </a:p>
          <a:p>
            <a:pPr marL="228600" indent="-228600" eaLnBrk="1" hangingPunct="1">
              <a:spcBef>
                <a:spcPct val="0"/>
              </a:spcBef>
            </a:pPr>
            <a:r>
              <a:rPr lang="en-US" dirty="0" smtClean="0"/>
              <a:t>Surcharges and Service Charges which are generally defined to include MANDATORY, NON-DISCRETIONARY charges or other charges that are AUTOMATICALLY added to a customer account. These may typically include Banquet or Restaurant Service Charges, Room Service delivery charges, or corkage charges.</a:t>
            </a:r>
          </a:p>
          <a:p>
            <a:pPr marL="228600" indent="-228600" eaLnBrk="1" hangingPunct="1">
              <a:spcBef>
                <a:spcPct val="0"/>
              </a:spcBef>
            </a:pPr>
            <a:endParaRPr lang="en-US" dirty="0"/>
          </a:p>
          <a:p>
            <a:pPr marL="228600" indent="-228600" eaLnBrk="1" hangingPunct="1">
              <a:spcBef>
                <a:spcPct val="0"/>
              </a:spcBef>
            </a:pPr>
            <a:r>
              <a:rPr lang="en-US" dirty="0" smtClean="0"/>
              <a:t>As is the case with AUDI VISUAL  revenue, the key determining factor for the recording of Surcharges and Service Charges are set forth in the Gross vs. Net reporting in PART V of the book. The property  must assess whether it is acting as an Agent or Principal in the transaction.</a:t>
            </a:r>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B9B962-C11E-4965-B5B9-1A57FF3F58CD}" type="slidenum">
              <a:rPr lang="en-US" smtClean="0"/>
              <a:pPr/>
              <a:t>13</a:t>
            </a:fld>
            <a:endParaRPr lang="en-US" dirty="0" smtClean="0"/>
          </a:p>
        </p:txBody>
      </p:sp>
    </p:spTree>
    <p:extLst>
      <p:ext uri="{BB962C8B-B14F-4D97-AF65-F5344CB8AC3E}">
        <p14:creationId xmlns:p14="http://schemas.microsoft.com/office/powerpoint/2010/main" val="3544434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E4454E-A586-4115-9943-77049A82D1C3}" type="datetime1">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9B83F-42AF-4D5F-9682-86817B0D7294}" type="datetime1">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09E6A-FDA5-4723-A18F-3290090856A5}" type="datetime1">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1D7F1D-9840-456F-8A77-8715BA684971}" type="datetime1">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05D2983-54CF-4A9A-BA5D-01B58EF27015}" type="datetime1">
              <a:rPr lang="en-US" smtClean="0"/>
              <a:t>5/27/2015</a:t>
            </a:fld>
            <a:endParaRPr lang="en-US" dirty="0"/>
          </a:p>
        </p:txBody>
      </p:sp>
      <p:sp>
        <p:nvSpPr>
          <p:cNvPr id="8" name="Slide Number Placeholder 7"/>
          <p:cNvSpPr>
            <a:spLocks noGrp="1"/>
          </p:cNvSpPr>
          <p:nvPr>
            <p:ph type="sldNum" sz="quarter" idx="11"/>
          </p:nvPr>
        </p:nvSpPr>
        <p:spPr/>
        <p:txBody>
          <a:bodyPr/>
          <a:lstStyle/>
          <a:p>
            <a:fld id="{7F5CE407-6216-4202-80E4-A30DC2F709B2}"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B0A2A3-7491-4971-96EA-D61A999D4AC1}" type="datetime1">
              <a:rPr lang="en-US" smtClean="0"/>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A5EB36-3CEF-4550-BE9F-07123422678A}" type="datetime1">
              <a:rPr lang="en-US" smtClean="0"/>
              <a:t>5/27/2015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73BED9-263B-4BEB-B609-B0CC33F685A0}" type="datetime1">
              <a:rPr lang="en-US" smtClean="0"/>
              <a:t>5/27/2015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B466D-3DC7-476F-B648-202B2B2A2AD5}" type="datetime1">
              <a:rPr lang="en-US" smtClean="0"/>
              <a:t>5/27/2015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D1345-15C5-449F-B0A0-5F2278D10031}" type="datetime1">
              <a:rPr lang="en-US" smtClean="0"/>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B8B69-7DF2-497E-B3B2-BD078068B338}" type="datetime1">
              <a:rPr lang="en-US" smtClean="0"/>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F5CE407-6216-4202-80E4-A30DC2F709B2}" type="slidenum">
              <a:rPr lang="en-US" smtClean="0"/>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09096BD-568D-4065-9570-7836353A528B}" type="datetime1">
              <a:rPr lang="en-US" smtClean="0"/>
              <a:t>5/27/2015</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7F5CE407-6216-4202-80E4-A30DC2F709B2}" type="slidenum">
              <a:rPr lang="en-US" smtClean="0"/>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video.ahlei.org/webinars/USALI_FIn/USALI_Fin.html"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93671" y="170849"/>
            <a:ext cx="4737096" cy="1322222"/>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57950" y="5806734"/>
            <a:ext cx="2118901" cy="85132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2997" y="5457074"/>
            <a:ext cx="1174546" cy="1200982"/>
          </a:xfrm>
          <a:prstGeom prst="rect">
            <a:avLst/>
          </a:prstGeom>
        </p:spPr>
      </p:pic>
      <p:sp>
        <p:nvSpPr>
          <p:cNvPr id="3" name="TextBox 2"/>
          <p:cNvSpPr txBox="1"/>
          <p:nvPr/>
        </p:nvSpPr>
        <p:spPr>
          <a:xfrm>
            <a:off x="91819" y="2116669"/>
            <a:ext cx="8940800" cy="3139321"/>
          </a:xfrm>
          <a:prstGeom prst="rect">
            <a:avLst/>
          </a:prstGeom>
          <a:noFill/>
        </p:spPr>
        <p:txBody>
          <a:bodyPr wrap="square" rtlCol="0">
            <a:spAutoFit/>
          </a:bodyPr>
          <a:lstStyle/>
          <a:p>
            <a:pPr algn="ctr"/>
            <a:r>
              <a:rPr lang="en-GB" b="1" dirty="0" smtClean="0">
                <a:latin typeface="Verdana" panose="020B0604030504040204" pitchFamily="34" charset="0"/>
                <a:ea typeface="Arial Unicode MS" panose="020B0604020202020204" pitchFamily="34" charset="-128"/>
                <a:cs typeface="Arial Unicode MS" panose="020B0604020202020204" pitchFamily="34" charset="-128"/>
              </a:rPr>
              <a:t>Chaired by </a:t>
            </a:r>
          </a:p>
          <a:p>
            <a:pPr algn="ctr"/>
            <a:r>
              <a:rPr lang="en-GB" b="1" dirty="0" smtClean="0">
                <a:latin typeface="Verdana" panose="020B0604030504040204" pitchFamily="34" charset="0"/>
                <a:ea typeface="Arial Unicode MS" panose="020B0604020202020204" pitchFamily="34" charset="-128"/>
                <a:cs typeface="Arial Unicode MS" panose="020B0604020202020204" pitchFamily="34" charset="-128"/>
              </a:rPr>
              <a:t>Paul Nisbett, Chairman, Finance Committee – HOSPA</a:t>
            </a:r>
          </a:p>
          <a:p>
            <a:pPr algn="ctr"/>
            <a:endParaRPr lang="en-GB" b="1" dirty="0" smtClean="0">
              <a:latin typeface="Verdana" panose="020B0604030504040204" pitchFamily="34" charset="0"/>
              <a:ea typeface="Arial Unicode MS" panose="020B0604020202020204" pitchFamily="34" charset="-128"/>
              <a:cs typeface="Arial Unicode MS" panose="020B0604020202020204" pitchFamily="34" charset="-128"/>
            </a:endParaRPr>
          </a:p>
          <a:p>
            <a:pPr algn="ctr"/>
            <a:r>
              <a:rPr lang="en-GB" b="1" dirty="0" smtClean="0">
                <a:latin typeface="Verdana" panose="020B0604030504040204" pitchFamily="34" charset="0"/>
                <a:ea typeface="Arial Unicode MS" panose="020B0604020202020204" pitchFamily="34" charset="-128"/>
                <a:cs typeface="Arial Unicode MS" panose="020B0604020202020204" pitchFamily="34" charset="-128"/>
              </a:rPr>
              <a:t>Speakers</a:t>
            </a:r>
          </a:p>
          <a:p>
            <a:pPr algn="ctr"/>
            <a:r>
              <a:rPr lang="en-GB" b="1" dirty="0" smtClean="0">
                <a:latin typeface="Verdana" panose="020B0604030504040204" pitchFamily="34" charset="0"/>
                <a:ea typeface="Arial Unicode MS" panose="020B0604020202020204" pitchFamily="34" charset="-128"/>
                <a:cs typeface="Arial Unicode MS" panose="020B0604020202020204" pitchFamily="34" charset="-128"/>
              </a:rPr>
              <a:t>Richard Harrington – Regional Director of Finance, Langham Hotels</a:t>
            </a:r>
          </a:p>
          <a:p>
            <a:pPr algn="ctr"/>
            <a:r>
              <a:rPr lang="en-GB" b="1" dirty="0" smtClean="0">
                <a:latin typeface="Verdana" panose="020B0604030504040204" pitchFamily="34" charset="0"/>
                <a:ea typeface="Arial Unicode MS" panose="020B0604020202020204" pitchFamily="34" charset="-128"/>
                <a:cs typeface="Arial Unicode MS" panose="020B0604020202020204" pitchFamily="34" charset="-128"/>
              </a:rPr>
              <a:t>David Nicolson – VP Finance, Europe, Jumeirah Group</a:t>
            </a:r>
          </a:p>
          <a:p>
            <a:pPr algn="ctr"/>
            <a:r>
              <a:rPr lang="en-GB" b="1" dirty="0" smtClean="0">
                <a:latin typeface="Verdana" panose="020B0604030504040204" pitchFamily="34" charset="0"/>
                <a:ea typeface="Arial Unicode MS" panose="020B0604020202020204" pitchFamily="34" charset="-128"/>
                <a:cs typeface="Arial Unicode MS" panose="020B0604020202020204" pitchFamily="34" charset="-128"/>
              </a:rPr>
              <a:t>Cesco Righetti – Director of Finance, </a:t>
            </a:r>
            <a:r>
              <a:rPr lang="en-GB" b="1" dirty="0" err="1" smtClean="0">
                <a:latin typeface="Verdana" panose="020B0604030504040204" pitchFamily="34" charset="0"/>
                <a:ea typeface="Arial Unicode MS" panose="020B0604020202020204" pitchFamily="34" charset="-128"/>
                <a:cs typeface="Arial Unicode MS" panose="020B0604020202020204" pitchFamily="34" charset="-128"/>
              </a:rPr>
              <a:t>Bulgari</a:t>
            </a:r>
            <a:r>
              <a:rPr lang="en-GB" b="1" dirty="0" smtClean="0">
                <a:latin typeface="Verdana" panose="020B0604030504040204" pitchFamily="34" charset="0"/>
                <a:ea typeface="Arial Unicode MS" panose="020B0604020202020204" pitchFamily="34" charset="-128"/>
                <a:cs typeface="Arial Unicode MS" panose="020B0604020202020204" pitchFamily="34" charset="-128"/>
              </a:rPr>
              <a:t> Hotel &amp; Residences </a:t>
            </a:r>
          </a:p>
          <a:p>
            <a:pPr algn="ctr"/>
            <a:endParaRPr lang="en-GB" b="1" dirty="0">
              <a:latin typeface="Verdana" panose="020B0604030504040204" pitchFamily="34" charset="0"/>
              <a:ea typeface="Arial Unicode MS" panose="020B0604020202020204" pitchFamily="34" charset="-128"/>
              <a:cs typeface="Arial Unicode MS" panose="020B0604020202020204" pitchFamily="34" charset="-128"/>
            </a:endParaRPr>
          </a:p>
          <a:p>
            <a:pPr algn="ctr"/>
            <a:endParaRPr lang="en-GB" b="1" dirty="0" smtClean="0">
              <a:latin typeface="Verdana" panose="020B0604030504040204" pitchFamily="34" charset="0"/>
              <a:ea typeface="Arial Unicode MS" panose="020B0604020202020204" pitchFamily="34" charset="-128"/>
              <a:cs typeface="Arial Unicode MS" panose="020B0604020202020204" pitchFamily="34" charset="-128"/>
            </a:endParaRPr>
          </a:p>
          <a:p>
            <a:pPr algn="ctr"/>
            <a:endParaRPr lang="en-GB" b="1" dirty="0">
              <a:latin typeface="Verdana" panose="020B0604030504040204" pitchFamily="34" charset="0"/>
              <a:ea typeface="Arial Unicode MS" panose="020B0604020202020204" pitchFamily="34" charset="-128"/>
              <a:cs typeface="Arial Unicode MS" panose="020B0604020202020204" pitchFamily="34" charset="-128"/>
            </a:endParaRPr>
          </a:p>
          <a:p>
            <a:pPr algn="ctr"/>
            <a:endParaRPr lang="en-GB" b="1" dirty="0">
              <a:latin typeface="Verdana" panose="020B060403050404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5598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034867" cy="1049549"/>
          </a:xfrm>
        </p:spPr>
        <p:txBody>
          <a:bodyPr/>
          <a:lstStyle/>
          <a:p>
            <a:pPr algn="ctr"/>
            <a:r>
              <a:rPr lang="en-US" dirty="0" smtClean="0"/>
              <a:t>Operating Departments</a:t>
            </a:r>
            <a:endParaRPr lang="en-US" dirty="0"/>
          </a:p>
        </p:txBody>
      </p:sp>
      <p:sp>
        <p:nvSpPr>
          <p:cNvPr id="3" name="Content Placeholder 2"/>
          <p:cNvSpPr>
            <a:spLocks noGrp="1"/>
          </p:cNvSpPr>
          <p:nvPr>
            <p:ph idx="1"/>
          </p:nvPr>
        </p:nvSpPr>
        <p:spPr>
          <a:xfrm>
            <a:off x="685800" y="1235911"/>
            <a:ext cx="7620000" cy="4373563"/>
          </a:xfrm>
        </p:spPr>
        <p:txBody>
          <a:bodyPr>
            <a:normAutofit fontScale="92500" lnSpcReduction="20000"/>
          </a:bodyPr>
          <a:lstStyle/>
          <a:p>
            <a:pPr>
              <a:spcBef>
                <a:spcPts val="1200"/>
              </a:spcBef>
            </a:pPr>
            <a:r>
              <a:rPr lang="en-US" sz="3600" b="0" dirty="0" smtClean="0">
                <a:latin typeface="Verdana" panose="020B0604030504040204" pitchFamily="34" charset="0"/>
              </a:rPr>
              <a:t>Room Revenue Segmentation</a:t>
            </a:r>
          </a:p>
          <a:p>
            <a:pPr>
              <a:spcBef>
                <a:spcPts val="1200"/>
              </a:spcBef>
            </a:pPr>
            <a:r>
              <a:rPr lang="en-US" sz="3600" b="0" dirty="0" smtClean="0">
                <a:latin typeface="Verdana" panose="020B0604030504040204" pitchFamily="34" charset="0"/>
              </a:rPr>
              <a:t>Package Revenue language clarified and package breakage treatment addressed</a:t>
            </a:r>
          </a:p>
          <a:p>
            <a:pPr>
              <a:spcBef>
                <a:spcPts val="1200"/>
              </a:spcBef>
            </a:pPr>
            <a:r>
              <a:rPr lang="en-US" sz="3600" b="0" dirty="0" smtClean="0">
                <a:latin typeface="Verdana" panose="020B0604030504040204" pitchFamily="34" charset="0"/>
              </a:rPr>
              <a:t>Additional Complimentary Services and Gifts expense category </a:t>
            </a:r>
          </a:p>
          <a:p>
            <a:pPr lvl="1">
              <a:spcBef>
                <a:spcPts val="1200"/>
              </a:spcBef>
            </a:pPr>
            <a:r>
              <a:rPr lang="en-US" sz="3200" dirty="0" smtClean="0">
                <a:latin typeface="Verdana" panose="020B0604030504040204" pitchFamily="34" charset="0"/>
              </a:rPr>
              <a:t>F&amp;B</a:t>
            </a:r>
          </a:p>
          <a:p>
            <a:pPr lvl="1">
              <a:spcBef>
                <a:spcPts val="1200"/>
              </a:spcBef>
            </a:pPr>
            <a:r>
              <a:rPr lang="en-US" sz="3200" dirty="0" smtClean="0">
                <a:latin typeface="Verdana" panose="020B0604030504040204" pitchFamily="34" charset="0"/>
              </a:rPr>
              <a:t>In-Room/Media Entertainment</a:t>
            </a:r>
          </a:p>
          <a:p>
            <a:pPr marL="457200" lvl="1" indent="0">
              <a:buNone/>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397" y="5609474"/>
            <a:ext cx="1174546" cy="120098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57950" y="5784304"/>
            <a:ext cx="2118901" cy="851322"/>
          </a:xfrm>
          <a:prstGeom prst="rect">
            <a:avLst/>
          </a:prstGeom>
        </p:spPr>
      </p:pic>
    </p:spTree>
    <p:extLst>
      <p:ext uri="{BB962C8B-B14F-4D97-AF65-F5344CB8AC3E}">
        <p14:creationId xmlns:p14="http://schemas.microsoft.com/office/powerpoint/2010/main" val="3191738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3943500"/>
              </p:ext>
            </p:extLst>
          </p:nvPr>
        </p:nvGraphicFramePr>
        <p:xfrm>
          <a:off x="2503593" y="855134"/>
          <a:ext cx="4876800" cy="4455725"/>
        </p:xfrm>
        <a:graphic>
          <a:graphicData uri="http://schemas.openxmlformats.org/drawingml/2006/table">
            <a:tbl>
              <a:tblPr firstRow="1" bandRow="1">
                <a:tableStyleId>{073A0DAA-6AF3-43AB-8588-CEC1D06C72B9}</a:tableStyleId>
              </a:tblPr>
              <a:tblGrid>
                <a:gridCol w="2548890"/>
                <a:gridCol w="2327910"/>
              </a:tblGrid>
              <a:tr h="308928">
                <a:tc>
                  <a:txBody>
                    <a:bodyPr/>
                    <a:lstStyle/>
                    <a:p>
                      <a:pPr algn="ctr"/>
                      <a:r>
                        <a:rPr lang="en-US" sz="1400" dirty="0" smtClean="0"/>
                        <a:t>10</a:t>
                      </a:r>
                      <a:r>
                        <a:rPr lang="en-US" sz="1400" baseline="30000" dirty="0" smtClean="0"/>
                        <a:t>th</a:t>
                      </a:r>
                      <a:r>
                        <a:rPr lang="en-US" sz="1400" baseline="0" dirty="0" smtClean="0"/>
                        <a:t> Edition</a:t>
                      </a:r>
                      <a:endParaRPr lang="en-US" sz="1400" dirty="0"/>
                    </a:p>
                  </a:txBody>
                  <a:tcPr marT="45722" marB="45722">
                    <a:solidFill>
                      <a:schemeClr val="bg1">
                        <a:lumMod val="50000"/>
                      </a:schemeClr>
                    </a:solidFill>
                  </a:tcPr>
                </a:tc>
                <a:tc>
                  <a:txBody>
                    <a:bodyPr/>
                    <a:lstStyle/>
                    <a:p>
                      <a:pPr algn="ctr"/>
                      <a:r>
                        <a:rPr lang="en-US" sz="1400" dirty="0" smtClean="0"/>
                        <a:t>11</a:t>
                      </a:r>
                      <a:r>
                        <a:rPr lang="en-US" sz="1400" baseline="30000" dirty="0" smtClean="0"/>
                        <a:t>th</a:t>
                      </a:r>
                      <a:r>
                        <a:rPr lang="en-US" sz="1400" dirty="0" smtClean="0"/>
                        <a:t> Edition</a:t>
                      </a:r>
                      <a:endParaRPr lang="en-US" sz="1400" dirty="0"/>
                    </a:p>
                  </a:txBody>
                  <a:tcPr marT="45722" marB="45722">
                    <a:solidFill>
                      <a:schemeClr val="bg1">
                        <a:lumMod val="50000"/>
                      </a:schemeClr>
                    </a:solidFill>
                  </a:tcPr>
                </a:tc>
              </a:tr>
              <a:tr h="1800474">
                <a:tc>
                  <a:txBody>
                    <a:bodyPr/>
                    <a:lstStyle/>
                    <a:p>
                      <a:r>
                        <a:rPr lang="en-US" sz="1400" dirty="0" smtClean="0"/>
                        <a:t>Transient</a:t>
                      </a:r>
                    </a:p>
                    <a:p>
                      <a:r>
                        <a:rPr lang="en-US" sz="1400" dirty="0" smtClean="0"/>
                        <a:t>    - Commercial/</a:t>
                      </a:r>
                      <a:r>
                        <a:rPr lang="en-US" sz="1400" baseline="0" dirty="0" smtClean="0"/>
                        <a:t> Corporate</a:t>
                      </a:r>
                    </a:p>
                    <a:p>
                      <a:r>
                        <a:rPr lang="en-US" sz="1400" baseline="0" dirty="0" smtClean="0"/>
                        <a:t>     - Leisure</a:t>
                      </a:r>
                    </a:p>
                    <a:p>
                      <a:r>
                        <a:rPr lang="en-US" sz="1400" baseline="0" dirty="0" smtClean="0"/>
                        <a:t>     - Government/ Military</a:t>
                      </a:r>
                    </a:p>
                    <a:p>
                      <a:r>
                        <a:rPr lang="en-US" sz="1400" baseline="0" dirty="0" smtClean="0"/>
                        <a:t>     - Frequent Guest/ Preferred</a:t>
                      </a:r>
                    </a:p>
                    <a:p>
                      <a:r>
                        <a:rPr lang="en-US" sz="1400" baseline="0" dirty="0" smtClean="0"/>
                        <a:t>     - Travel Packages, FIT</a:t>
                      </a:r>
                    </a:p>
                    <a:p>
                      <a:r>
                        <a:rPr lang="en-US" sz="1400" baseline="0" dirty="0" smtClean="0"/>
                        <a:t>     - Hotel Packages</a:t>
                      </a:r>
                    </a:p>
                    <a:p>
                      <a:r>
                        <a:rPr lang="en-US" sz="1400" baseline="0" dirty="0" smtClean="0"/>
                        <a:t>     - Internet</a:t>
                      </a:r>
                      <a:endParaRPr lang="en-US" sz="1400" dirty="0"/>
                    </a:p>
                  </a:txBody>
                  <a:tcPr marT="45722" marB="45722"/>
                </a:tc>
                <a:tc>
                  <a:txBody>
                    <a:bodyPr/>
                    <a:lstStyle/>
                    <a:p>
                      <a:r>
                        <a:rPr lang="en-US" sz="1400" dirty="0" smtClean="0"/>
                        <a:t>Transient</a:t>
                      </a:r>
                    </a:p>
                    <a:p>
                      <a:r>
                        <a:rPr lang="en-US" sz="1400" dirty="0" smtClean="0"/>
                        <a:t>    </a:t>
                      </a:r>
                      <a:r>
                        <a:rPr lang="en-US" sz="1400" i="1" dirty="0" smtClean="0"/>
                        <a:t>- Retail</a:t>
                      </a:r>
                    </a:p>
                    <a:p>
                      <a:r>
                        <a:rPr lang="en-US" sz="1400" i="1" dirty="0" smtClean="0"/>
                        <a:t>    - Discount</a:t>
                      </a:r>
                    </a:p>
                    <a:p>
                      <a:r>
                        <a:rPr lang="en-US" sz="1400" i="1" dirty="0" smtClean="0"/>
                        <a:t>    -</a:t>
                      </a:r>
                      <a:r>
                        <a:rPr lang="en-US" sz="1400" i="1" baseline="0" dirty="0" smtClean="0"/>
                        <a:t> Negotiated</a:t>
                      </a:r>
                    </a:p>
                    <a:p>
                      <a:r>
                        <a:rPr lang="en-US" sz="1400" i="1" baseline="0" dirty="0" smtClean="0"/>
                        <a:t>    - Qualified</a:t>
                      </a:r>
                    </a:p>
                    <a:p>
                      <a:r>
                        <a:rPr lang="en-US" sz="1400" i="1" baseline="0" dirty="0" smtClean="0"/>
                        <a:t>    - Wholesale</a:t>
                      </a:r>
                      <a:endParaRPr lang="en-US" sz="1400" i="1" dirty="0" smtClean="0"/>
                    </a:p>
                    <a:p>
                      <a:endParaRPr lang="en-US" sz="1400" dirty="0"/>
                    </a:p>
                  </a:txBody>
                  <a:tcPr marT="45722" marB="45722">
                    <a:solidFill>
                      <a:schemeClr val="accent1">
                        <a:lumMod val="40000"/>
                        <a:lumOff val="60000"/>
                      </a:schemeClr>
                    </a:solidFill>
                  </a:tcPr>
                </a:tc>
              </a:tr>
              <a:tr h="1375220">
                <a:tc>
                  <a:txBody>
                    <a:bodyPr/>
                    <a:lstStyle/>
                    <a:p>
                      <a:r>
                        <a:rPr lang="en-US" sz="1400" dirty="0" smtClean="0"/>
                        <a:t>Group</a:t>
                      </a:r>
                    </a:p>
                    <a:p>
                      <a:r>
                        <a:rPr lang="en-US" sz="1400" baseline="0" dirty="0" smtClean="0"/>
                        <a:t>     - Corporate</a:t>
                      </a:r>
                    </a:p>
                    <a:p>
                      <a:r>
                        <a:rPr lang="en-US" sz="1400" baseline="0" dirty="0" smtClean="0"/>
                        <a:t>     - Association/ Convention</a:t>
                      </a:r>
                    </a:p>
                    <a:p>
                      <a:r>
                        <a:rPr lang="en-US" sz="1400" baseline="0" dirty="0" smtClean="0"/>
                        <a:t>     - Government</a:t>
                      </a:r>
                    </a:p>
                    <a:p>
                      <a:r>
                        <a:rPr lang="en-US" sz="1400" baseline="0" dirty="0" smtClean="0"/>
                        <a:t>     - Tour group</a:t>
                      </a:r>
                    </a:p>
                    <a:p>
                      <a:r>
                        <a:rPr lang="en-US" sz="1400" baseline="0" dirty="0" smtClean="0"/>
                        <a:t>     - SMERF</a:t>
                      </a:r>
                    </a:p>
                    <a:p>
                      <a:r>
                        <a:rPr lang="en-US" sz="1400" baseline="0" dirty="0" smtClean="0"/>
                        <a:t>     - Wholesale</a:t>
                      </a:r>
                    </a:p>
                  </a:txBody>
                  <a:tcPr marT="45722" marB="45722"/>
                </a:tc>
                <a:tc>
                  <a:txBody>
                    <a:bodyPr/>
                    <a:lstStyle/>
                    <a:p>
                      <a:r>
                        <a:rPr lang="en-US" sz="1400" dirty="0" smtClean="0"/>
                        <a:t>Group</a:t>
                      </a:r>
                    </a:p>
                    <a:p>
                      <a:r>
                        <a:rPr lang="en-US" sz="1400" baseline="0" dirty="0" smtClean="0"/>
                        <a:t>     - Corporate</a:t>
                      </a:r>
                    </a:p>
                    <a:p>
                      <a:r>
                        <a:rPr lang="en-US" sz="1400" baseline="0" dirty="0" smtClean="0"/>
                        <a:t>     - Association/ Convention</a:t>
                      </a:r>
                    </a:p>
                    <a:p>
                      <a:r>
                        <a:rPr lang="en-US" sz="1400" baseline="0" dirty="0" smtClean="0"/>
                        <a:t>     - Government</a:t>
                      </a:r>
                    </a:p>
                    <a:p>
                      <a:r>
                        <a:rPr lang="en-US" sz="1400" baseline="0" dirty="0" smtClean="0"/>
                        <a:t>     - Tour group / Wholesale</a:t>
                      </a:r>
                    </a:p>
                    <a:p>
                      <a:r>
                        <a:rPr lang="en-US" sz="1400" baseline="0" dirty="0" smtClean="0"/>
                        <a:t>     - SMERF</a:t>
                      </a:r>
                    </a:p>
                  </a:txBody>
                  <a:tcPr marT="45722" marB="45722">
                    <a:solidFill>
                      <a:schemeClr val="accent1">
                        <a:lumMod val="20000"/>
                        <a:lumOff val="80000"/>
                      </a:schemeClr>
                    </a:solidFill>
                  </a:tcPr>
                </a:tc>
              </a:tr>
              <a:tr h="336789">
                <a:tc>
                  <a:txBody>
                    <a:bodyPr/>
                    <a:lstStyle/>
                    <a:p>
                      <a:r>
                        <a:rPr lang="en-US" sz="1200" dirty="0" smtClean="0"/>
                        <a:t>Contract</a:t>
                      </a:r>
                      <a:endParaRPr lang="en-US" sz="1200" dirty="0"/>
                    </a:p>
                  </a:txBody>
                  <a:tcPr marT="45722" marB="45722"/>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Contract</a:t>
                      </a:r>
                    </a:p>
                  </a:txBody>
                  <a:tcPr marT="45722" marB="45722">
                    <a:solidFill>
                      <a:schemeClr val="tx2">
                        <a:lumMod val="20000"/>
                        <a:lumOff val="80000"/>
                      </a:schemeClr>
                    </a:solidFill>
                  </a:tcPr>
                </a:tc>
              </a:tr>
            </a:tbl>
          </a:graphicData>
        </a:graphic>
      </p:graphicFrame>
      <p:sp>
        <p:nvSpPr>
          <p:cNvPr id="4" name="Title 3"/>
          <p:cNvSpPr>
            <a:spLocks noGrp="1"/>
          </p:cNvSpPr>
          <p:nvPr>
            <p:ph type="title"/>
          </p:nvPr>
        </p:nvSpPr>
        <p:spPr>
          <a:xfrm>
            <a:off x="226189" y="89955"/>
            <a:ext cx="8229600" cy="618210"/>
          </a:xfrm>
        </p:spPr>
        <p:txBody>
          <a:bodyPr>
            <a:normAutofit fontScale="90000"/>
          </a:bodyPr>
          <a:lstStyle/>
          <a:p>
            <a:r>
              <a:rPr lang="en-US" dirty="0" smtClean="0">
                <a:solidFill>
                  <a:schemeClr val="bg1"/>
                </a:solidFill>
              </a:rPr>
              <a:t>Rooms Revenue Segments</a:t>
            </a:r>
            <a:endParaRPr lang="en-US" dirty="0">
              <a:solidFill>
                <a:schemeClr val="bg1"/>
              </a:solidFill>
            </a:endParaRPr>
          </a:p>
        </p:txBody>
      </p:sp>
      <p:sp>
        <p:nvSpPr>
          <p:cNvPr id="2" name="Content Placeholder 1"/>
          <p:cNvSpPr>
            <a:spLocks noGrp="1"/>
          </p:cNvSpPr>
          <p:nvPr>
            <p:ph idx="1"/>
          </p:nvPr>
        </p:nvSpPr>
        <p:spPr>
          <a:xfrm>
            <a:off x="226189" y="1070397"/>
            <a:ext cx="2331720" cy="4023359"/>
          </a:xfrm>
        </p:spPr>
        <p:txBody>
          <a:bodyPr/>
          <a:lstStyle/>
          <a:p>
            <a:pPr marL="0" indent="0">
              <a:buNone/>
            </a:pPr>
            <a:r>
              <a:rPr lang="en-US" sz="2400" dirty="0" smtClean="0"/>
              <a:t>More detailed room revenue reporting, with segmentation more aligned with revenue management definitions </a:t>
            </a:r>
          </a:p>
        </p:txBody>
      </p:sp>
      <p:sp>
        <p:nvSpPr>
          <p:cNvPr id="8" name="Rectangle 7"/>
          <p:cNvSpPr/>
          <p:nvPr/>
        </p:nvSpPr>
        <p:spPr>
          <a:xfrm>
            <a:off x="7623810" y="3200611"/>
            <a:ext cx="1435359" cy="1323439"/>
          </a:xfrm>
          <a:prstGeom prst="rect">
            <a:avLst/>
          </a:prstGeom>
        </p:spPr>
        <p:txBody>
          <a:bodyPr wrap="square">
            <a:spAutoFit/>
          </a:bodyPr>
          <a:lstStyle/>
          <a:p>
            <a:r>
              <a:rPr lang="en-US" sz="1600" dirty="0"/>
              <a:t>Minor Change in Group Segments; Added Definitions</a:t>
            </a:r>
          </a:p>
        </p:txBody>
      </p:sp>
      <p:sp>
        <p:nvSpPr>
          <p:cNvPr id="9" name="Rectangle 8"/>
          <p:cNvSpPr/>
          <p:nvPr/>
        </p:nvSpPr>
        <p:spPr>
          <a:xfrm>
            <a:off x="7509510" y="864410"/>
            <a:ext cx="1485900" cy="1569660"/>
          </a:xfrm>
          <a:prstGeom prst="rect">
            <a:avLst/>
          </a:prstGeom>
        </p:spPr>
        <p:txBody>
          <a:bodyPr wrap="square">
            <a:spAutoFit/>
          </a:bodyPr>
          <a:lstStyle/>
          <a:p>
            <a:r>
              <a:rPr lang="en-US" sz="1600" dirty="0"/>
              <a:t>Material Change in Transient Segments; Added Definitions</a:t>
            </a:r>
          </a:p>
        </p:txBody>
      </p:sp>
      <p:sp>
        <p:nvSpPr>
          <p:cNvPr id="10" name="Right Arrow 9"/>
          <p:cNvSpPr/>
          <p:nvPr/>
        </p:nvSpPr>
        <p:spPr>
          <a:xfrm flipH="1">
            <a:off x="7266093" y="1616156"/>
            <a:ext cx="228600" cy="640080"/>
          </a:xfrm>
          <a:prstGeom prst="rightArrow">
            <a:avLst/>
          </a:prstGeom>
          <a:solidFill>
            <a:srgbClr val="E32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flipH="1">
            <a:off x="7266093" y="3679550"/>
            <a:ext cx="228600" cy="640080"/>
          </a:xfrm>
          <a:prstGeom prst="rightArrow">
            <a:avLst/>
          </a:prstGeom>
          <a:solidFill>
            <a:srgbClr val="E32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5397" y="5609474"/>
            <a:ext cx="1174546" cy="1200982"/>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57950" y="5784304"/>
            <a:ext cx="2118901" cy="851322"/>
          </a:xfrm>
          <a:prstGeom prst="rect">
            <a:avLst/>
          </a:prstGeom>
        </p:spPr>
      </p:pic>
    </p:spTree>
    <p:extLst>
      <p:ext uri="{BB962C8B-B14F-4D97-AF65-F5344CB8AC3E}">
        <p14:creationId xmlns:p14="http://schemas.microsoft.com/office/powerpoint/2010/main" val="2003026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882467" cy="1151149"/>
          </a:xfrm>
        </p:spPr>
        <p:txBody>
          <a:bodyPr/>
          <a:lstStyle/>
          <a:p>
            <a:pPr algn="ctr"/>
            <a:r>
              <a:rPr lang="en-US" dirty="0" smtClean="0"/>
              <a:t>Food and Beverage</a:t>
            </a:r>
            <a:endParaRPr lang="en-US" dirty="0"/>
          </a:p>
        </p:txBody>
      </p:sp>
      <p:sp>
        <p:nvSpPr>
          <p:cNvPr id="3" name="Content Placeholder 2"/>
          <p:cNvSpPr>
            <a:spLocks noGrp="1"/>
          </p:cNvSpPr>
          <p:nvPr>
            <p:ph idx="1"/>
          </p:nvPr>
        </p:nvSpPr>
        <p:spPr>
          <a:xfrm>
            <a:off x="1320800" y="1896533"/>
            <a:ext cx="6849533" cy="3200400"/>
          </a:xfrm>
        </p:spPr>
        <p:txBody>
          <a:bodyPr>
            <a:normAutofit fontScale="70000" lnSpcReduction="20000"/>
          </a:bodyPr>
          <a:lstStyle/>
          <a:p>
            <a:r>
              <a:rPr lang="en-US" sz="3400" b="0" dirty="0" smtClean="0">
                <a:latin typeface="Verdana" panose="020B0604030504040204" pitchFamily="34" charset="0"/>
              </a:rPr>
              <a:t>Combined Food and Beverage Operations</a:t>
            </a:r>
          </a:p>
          <a:p>
            <a:r>
              <a:rPr lang="en-US" sz="3400" b="0" dirty="0" smtClean="0">
                <a:latin typeface="Verdana" panose="020B0604030504040204" pitchFamily="34" charset="0"/>
              </a:rPr>
              <a:t>Audio Visual revenue recognition expanded</a:t>
            </a:r>
          </a:p>
          <a:p>
            <a:r>
              <a:rPr lang="en-US" sz="3400" b="0" dirty="0" smtClean="0">
                <a:latin typeface="Verdana" panose="020B0604030504040204" pitchFamily="34" charset="0"/>
              </a:rPr>
              <a:t>Public Room set-up charges added</a:t>
            </a:r>
          </a:p>
          <a:p>
            <a:r>
              <a:rPr lang="en-US" sz="3400" b="0" dirty="0" smtClean="0">
                <a:latin typeface="Verdana" panose="020B0604030504040204" pitchFamily="34" charset="0"/>
              </a:rPr>
              <a:t>Cost of sales reclassification</a:t>
            </a:r>
          </a:p>
          <a:p>
            <a:r>
              <a:rPr lang="en-US" sz="3400" b="0" dirty="0" smtClean="0">
                <a:latin typeface="Verdana" panose="020B0604030504040204" pitchFamily="34" charset="0"/>
              </a:rPr>
              <a:t>Gift certificate revenue recognition expanded</a:t>
            </a:r>
          </a:p>
          <a:p>
            <a:r>
              <a:rPr lang="en-US" sz="3400" b="0" dirty="0" smtClean="0">
                <a:latin typeface="Verdana" panose="020B0604030504040204" pitchFamily="34" charset="0"/>
              </a:rPr>
              <a:t>Cover </a:t>
            </a:r>
            <a:r>
              <a:rPr lang="en-US" sz="3400" b="0" dirty="0">
                <a:latin typeface="Verdana" panose="020B0604030504040204" pitchFamily="34" charset="0"/>
              </a:rPr>
              <a:t>renamed as Customer</a:t>
            </a: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397" y="5609474"/>
            <a:ext cx="1174546" cy="1200982"/>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57950" y="5784304"/>
            <a:ext cx="2118901" cy="851322"/>
          </a:xfrm>
          <a:prstGeom prst="rect">
            <a:avLst/>
          </a:prstGeom>
        </p:spPr>
      </p:pic>
    </p:spTree>
    <p:extLst>
      <p:ext uri="{BB962C8B-B14F-4D97-AF65-F5344CB8AC3E}">
        <p14:creationId xmlns:p14="http://schemas.microsoft.com/office/powerpoint/2010/main" val="1133048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24613572"/>
              </p:ext>
            </p:extLst>
          </p:nvPr>
        </p:nvGraphicFramePr>
        <p:xfrm>
          <a:off x="1629577" y="2521451"/>
          <a:ext cx="5177794" cy="1463040"/>
        </p:xfrm>
        <a:graphic>
          <a:graphicData uri="http://schemas.openxmlformats.org/drawingml/2006/table">
            <a:tbl>
              <a:tblPr firstRow="1" bandRow="1">
                <a:tableStyleId>{F5AB1C69-6EDB-4FF4-983F-18BD219EF322}</a:tableStyleId>
              </a:tblPr>
              <a:tblGrid>
                <a:gridCol w="2874690"/>
                <a:gridCol w="2303104"/>
              </a:tblGrid>
              <a:tr h="0">
                <a:tc>
                  <a:txBody>
                    <a:bodyPr/>
                    <a:lstStyle/>
                    <a:p>
                      <a:pPr algn="ctr"/>
                      <a:r>
                        <a:rPr lang="en-US" sz="1400" u="none" baseline="0" dirty="0" smtClean="0">
                          <a:solidFill>
                            <a:schemeClr val="bg1"/>
                          </a:solidFill>
                          <a:latin typeface="Helvetica" pitchFamily="34" charset="0"/>
                          <a:cs typeface="Helvetica" pitchFamily="34" charset="0"/>
                        </a:rPr>
                        <a:t>Item</a:t>
                      </a:r>
                      <a:r>
                        <a:rPr lang="en-US" sz="1400" baseline="0" dirty="0" smtClean="0">
                          <a:solidFill>
                            <a:schemeClr val="bg1"/>
                          </a:solidFill>
                          <a:latin typeface="Helvetica" pitchFamily="34" charset="0"/>
                          <a:cs typeface="Helvetica" pitchFamily="34" charset="0"/>
                        </a:rPr>
                        <a:t>	</a:t>
                      </a:r>
                      <a:endParaRPr lang="en-US" sz="1400" baseline="0" dirty="0">
                        <a:solidFill>
                          <a:schemeClr val="bg1"/>
                        </a:solidFill>
                        <a:latin typeface="Helvetica" pitchFamily="34" charset="0"/>
                        <a:cs typeface="Helvetic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US" sz="1400" u="none" baseline="0" dirty="0" smtClean="0">
                          <a:solidFill>
                            <a:schemeClr val="bg1"/>
                          </a:solidFill>
                          <a:latin typeface="Helvetica" pitchFamily="34" charset="0"/>
                          <a:cs typeface="Helvetica" pitchFamily="34" charset="0"/>
                        </a:rPr>
                        <a:t>Revenue Recorded as</a:t>
                      </a:r>
                      <a:endParaRPr lang="en-US" sz="1400" b="0" u="none" baseline="0" dirty="0">
                        <a:solidFill>
                          <a:schemeClr val="bg1"/>
                        </a:solidFill>
                        <a:latin typeface="Helvetica" pitchFamily="34" charset="0"/>
                        <a:cs typeface="Helvetic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r>
              <a:tr h="822960">
                <a:tc>
                  <a:txBody>
                    <a:bodyPr/>
                    <a:lstStyle/>
                    <a:p>
                      <a:pPr lvl="0"/>
                      <a:r>
                        <a:rPr lang="en-US" sz="1400" dirty="0" smtClean="0">
                          <a:latin typeface="Helvetica" pitchFamily="34" charset="0"/>
                          <a:cs typeface="Helvetica" pitchFamily="34" charset="0"/>
                        </a:rPr>
                        <a:t>Banquet service charge</a:t>
                      </a:r>
                    </a:p>
                    <a:p>
                      <a:pPr lvl="0"/>
                      <a:r>
                        <a:rPr lang="en-US" sz="1400" dirty="0" smtClean="0">
                          <a:latin typeface="Helvetica" pitchFamily="34" charset="0"/>
                          <a:cs typeface="Helvetica" pitchFamily="34" charset="0"/>
                        </a:rPr>
                        <a:t>Restaurant service charge</a:t>
                      </a:r>
                    </a:p>
                    <a:p>
                      <a:pPr lvl="0"/>
                      <a:r>
                        <a:rPr lang="en-US" sz="1400" dirty="0" smtClean="0">
                          <a:latin typeface="Helvetica" pitchFamily="34" charset="0"/>
                          <a:cs typeface="Helvetica" pitchFamily="34" charset="0"/>
                        </a:rPr>
                        <a:t>Rooms service delivery charge</a:t>
                      </a:r>
                    </a:p>
                    <a:p>
                      <a:pPr lvl="0"/>
                      <a:r>
                        <a:rPr lang="en-US" sz="1400" dirty="0" smtClean="0">
                          <a:latin typeface="Helvetica" pitchFamily="34" charset="0"/>
                          <a:cs typeface="Helvetica" pitchFamily="34" charset="0"/>
                        </a:rPr>
                        <a:t>Corkage charge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lvl="0"/>
                      <a:r>
                        <a:rPr lang="en-US" sz="1400" dirty="0" smtClean="0">
                          <a:latin typeface="Helvetica" pitchFamily="34" charset="0"/>
                          <a:cs typeface="Helvetica" pitchFamily="34" charset="0"/>
                        </a:rPr>
                        <a:t>F&amp;B Other Revenue</a:t>
                      </a:r>
                    </a:p>
                    <a:p>
                      <a:pPr lvl="0"/>
                      <a:r>
                        <a:rPr lang="en-US" sz="1400" dirty="0" smtClean="0">
                          <a:latin typeface="Helvetica" pitchFamily="34" charset="0"/>
                          <a:cs typeface="Helvetica" pitchFamily="34" charset="0"/>
                        </a:rPr>
                        <a:t>F&amp;B Other Revenue</a:t>
                      </a:r>
                    </a:p>
                    <a:p>
                      <a:pPr lvl="0"/>
                      <a:r>
                        <a:rPr lang="en-US" sz="1400" dirty="0" smtClean="0">
                          <a:latin typeface="Helvetica" pitchFamily="34" charset="0"/>
                          <a:cs typeface="Helvetica" pitchFamily="34" charset="0"/>
                        </a:rPr>
                        <a:t>F&amp;B Other Revenue</a:t>
                      </a:r>
                    </a:p>
                    <a:p>
                      <a:pPr lvl="0"/>
                      <a:r>
                        <a:rPr lang="en-US" sz="1400" dirty="0" smtClean="0">
                          <a:latin typeface="Helvetica" pitchFamily="34" charset="0"/>
                          <a:cs typeface="Helvetica" pitchFamily="34" charset="0"/>
                        </a:rPr>
                        <a:t>F&amp;B Other Revenue</a:t>
                      </a:r>
                      <a:endParaRPr lang="en-US" sz="2000" dirty="0">
                        <a:latin typeface="Helvetica" pitchFamily="34" charset="0"/>
                        <a:cs typeface="Helvetic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sp>
        <p:nvSpPr>
          <p:cNvPr id="7" name="Title 6"/>
          <p:cNvSpPr>
            <a:spLocks noGrp="1"/>
          </p:cNvSpPr>
          <p:nvPr>
            <p:ph type="title"/>
          </p:nvPr>
        </p:nvSpPr>
        <p:spPr>
          <a:xfrm>
            <a:off x="474133" y="103188"/>
            <a:ext cx="8509000" cy="618210"/>
          </a:xfrm>
        </p:spPr>
        <p:txBody>
          <a:bodyPr>
            <a:normAutofit fontScale="90000"/>
          </a:bodyPr>
          <a:lstStyle/>
          <a:p>
            <a:r>
              <a:rPr lang="en-US" dirty="0" smtClean="0">
                <a:solidFill>
                  <a:srgbClr val="FF0000"/>
                </a:solidFill>
              </a:rPr>
              <a:t>Surcharges &amp; service Charges</a:t>
            </a:r>
            <a:endParaRPr lang="en-US" dirty="0">
              <a:solidFill>
                <a:srgbClr val="FF0000"/>
              </a:solidFill>
            </a:endParaRPr>
          </a:p>
        </p:txBody>
      </p:sp>
      <p:sp>
        <p:nvSpPr>
          <p:cNvPr id="2" name="Content Placeholder 1"/>
          <p:cNvSpPr>
            <a:spLocks noGrp="1"/>
          </p:cNvSpPr>
          <p:nvPr>
            <p:ph idx="1"/>
          </p:nvPr>
        </p:nvSpPr>
        <p:spPr>
          <a:xfrm>
            <a:off x="460730" y="712068"/>
            <a:ext cx="7960740" cy="1982753"/>
          </a:xfrm>
        </p:spPr>
        <p:txBody>
          <a:bodyPr>
            <a:normAutofit/>
          </a:bodyPr>
          <a:lstStyle/>
          <a:p>
            <a:pPr marL="0" indent="0">
              <a:buNone/>
            </a:pPr>
            <a:r>
              <a:rPr lang="en-US" sz="1600" b="0" dirty="0" smtClean="0">
                <a:latin typeface="Verdana" panose="020B0604030504040204" pitchFamily="34" charset="0"/>
              </a:rPr>
              <a:t>Food and Beverage surcharges and service charges are consolidated in Other Revenue.</a:t>
            </a:r>
          </a:p>
          <a:p>
            <a:pPr marL="0" indent="0">
              <a:buNone/>
            </a:pPr>
            <a:r>
              <a:rPr lang="en-US" sz="1600" b="0" dirty="0" smtClean="0">
                <a:latin typeface="Verdana" panose="020B0604030504040204" pitchFamily="34" charset="0"/>
              </a:rPr>
              <a:t>Surcharges and Service Charges generally include any mandatory, non-discretionary, or other charge automatically added to a customer account in respect of the use of a service or amenity, and may include, but are not restricted to, such items as:</a:t>
            </a:r>
          </a:p>
        </p:txBody>
      </p:sp>
      <p:sp>
        <p:nvSpPr>
          <p:cNvPr id="10" name="Rectangle 9"/>
          <p:cNvSpPr/>
          <p:nvPr/>
        </p:nvSpPr>
        <p:spPr>
          <a:xfrm>
            <a:off x="474133" y="4075413"/>
            <a:ext cx="8102718" cy="1323439"/>
          </a:xfrm>
          <a:prstGeom prst="rect">
            <a:avLst/>
          </a:prstGeom>
        </p:spPr>
        <p:txBody>
          <a:bodyPr wrap="square">
            <a:spAutoFit/>
          </a:bodyPr>
          <a:lstStyle/>
          <a:p>
            <a:r>
              <a:rPr lang="en-US" sz="1600" dirty="0">
                <a:latin typeface="Verdana" panose="020B0604030504040204" pitchFamily="34" charset="0"/>
              </a:rPr>
              <a:t>The key determining factors for the recording of Surcharges and Service Charges are set out in the Gross vs Net reporting section.  The property must assess whether it is acting as an Agent or as Principal in the transaction in order to make a determination on reporting the revenue from that transaction on a gross or a net basis.  </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5397" y="5609474"/>
            <a:ext cx="1174546" cy="1200982"/>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57950" y="5784304"/>
            <a:ext cx="2118901" cy="851322"/>
          </a:xfrm>
          <a:prstGeom prst="rect">
            <a:avLst/>
          </a:prstGeom>
        </p:spPr>
      </p:pic>
    </p:spTree>
    <p:extLst>
      <p:ext uri="{BB962C8B-B14F-4D97-AF65-F5344CB8AC3E}">
        <p14:creationId xmlns:p14="http://schemas.microsoft.com/office/powerpoint/2010/main" val="934910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085667" cy="1083415"/>
          </a:xfrm>
        </p:spPr>
        <p:txBody>
          <a:bodyPr/>
          <a:lstStyle/>
          <a:p>
            <a:pPr algn="ctr"/>
            <a:r>
              <a:rPr lang="en-US" dirty="0" smtClean="0"/>
              <a:t>Gift Certificates</a:t>
            </a:r>
            <a:endParaRPr lang="en-US" dirty="0"/>
          </a:p>
        </p:txBody>
      </p:sp>
      <p:sp>
        <p:nvSpPr>
          <p:cNvPr id="3" name="Content Placeholder 2"/>
          <p:cNvSpPr>
            <a:spLocks noGrp="1"/>
          </p:cNvSpPr>
          <p:nvPr>
            <p:ph idx="1"/>
          </p:nvPr>
        </p:nvSpPr>
        <p:spPr>
          <a:xfrm>
            <a:off x="829733" y="1752600"/>
            <a:ext cx="7620000" cy="2269067"/>
          </a:xfrm>
        </p:spPr>
        <p:txBody>
          <a:bodyPr>
            <a:normAutofit/>
          </a:bodyPr>
          <a:lstStyle/>
          <a:p>
            <a:pPr marL="0" indent="0">
              <a:buNone/>
            </a:pPr>
            <a:r>
              <a:rPr lang="en-US" b="0" dirty="0" smtClean="0">
                <a:latin typeface="Verdana" panose="020B0604030504040204" pitchFamily="34" charset="0"/>
              </a:rPr>
              <a:t>Included </a:t>
            </a:r>
            <a:r>
              <a:rPr lang="en-US" b="0" dirty="0">
                <a:latin typeface="Verdana" panose="020B0604030504040204" pitchFamily="34" charset="0"/>
              </a:rPr>
              <a:t>in Miscellaneous Other Revenue are unused or forfeited deposits related to gift certificates that are not otherwise required to be escheated to the state or local jurisdiction, or un-presented and expired prepaid food and beverage coupons</a:t>
            </a:r>
            <a:r>
              <a:rPr lang="en-US" b="0" dirty="0" smtClean="0">
                <a:latin typeface="Verdana" panose="020B0604030504040204" pitchFamily="34" charset="0"/>
              </a:rPr>
              <a:t>.</a:t>
            </a:r>
            <a:endParaRPr lang="en-US" b="0" dirty="0">
              <a:latin typeface="Verdana" panose="020B060403050404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397" y="5609474"/>
            <a:ext cx="1174546" cy="120098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57950" y="5784304"/>
            <a:ext cx="2118901" cy="851322"/>
          </a:xfrm>
          <a:prstGeom prst="rect">
            <a:avLst/>
          </a:prstGeom>
        </p:spPr>
      </p:pic>
    </p:spTree>
    <p:extLst>
      <p:ext uri="{BB962C8B-B14F-4D97-AF65-F5344CB8AC3E}">
        <p14:creationId xmlns:p14="http://schemas.microsoft.com/office/powerpoint/2010/main" val="962118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119651" cy="837882"/>
          </a:xfrm>
        </p:spPr>
        <p:txBody>
          <a:bodyPr/>
          <a:lstStyle/>
          <a:p>
            <a:pPr algn="ctr"/>
            <a:r>
              <a:rPr lang="en-US" dirty="0" smtClean="0"/>
              <a:t>Telecommunications</a:t>
            </a:r>
            <a:endParaRPr lang="en-US" dirty="0"/>
          </a:p>
        </p:txBody>
      </p:sp>
      <p:sp>
        <p:nvSpPr>
          <p:cNvPr id="3" name="Content Placeholder 2"/>
          <p:cNvSpPr>
            <a:spLocks noGrp="1"/>
          </p:cNvSpPr>
          <p:nvPr>
            <p:ph idx="1"/>
          </p:nvPr>
        </p:nvSpPr>
        <p:spPr>
          <a:xfrm>
            <a:off x="545397" y="947679"/>
            <a:ext cx="8229600" cy="4823631"/>
          </a:xfrm>
        </p:spPr>
        <p:txBody>
          <a:bodyPr>
            <a:normAutofit/>
          </a:bodyPr>
          <a:lstStyle/>
          <a:p>
            <a:pPr>
              <a:spcBef>
                <a:spcPts val="1200"/>
              </a:spcBef>
              <a:spcAft>
                <a:spcPts val="600"/>
              </a:spcAft>
            </a:pPr>
            <a:r>
              <a:rPr lang="en-US" b="0" dirty="0" smtClean="0">
                <a:latin typeface="Verdana" panose="020B0604030504040204" pitchFamily="34" charset="0"/>
              </a:rPr>
              <a:t>No </a:t>
            </a:r>
            <a:r>
              <a:rPr lang="en-US" b="0" dirty="0">
                <a:latin typeface="Verdana" panose="020B0604030504040204" pitchFamily="34" charset="0"/>
              </a:rPr>
              <a:t>longer an Other Operated Department. </a:t>
            </a:r>
          </a:p>
          <a:p>
            <a:pPr>
              <a:spcBef>
                <a:spcPts val="1200"/>
              </a:spcBef>
              <a:spcAft>
                <a:spcPts val="600"/>
              </a:spcAft>
            </a:pPr>
            <a:r>
              <a:rPr lang="en-US" b="0" dirty="0" smtClean="0">
                <a:latin typeface="Verdana" panose="020B0604030504040204" pitchFamily="34" charset="0"/>
              </a:rPr>
              <a:t>Revenues </a:t>
            </a:r>
            <a:r>
              <a:rPr lang="en-US" b="0" dirty="0">
                <a:latin typeface="Verdana" panose="020B0604030504040204" pitchFamily="34" charset="0"/>
              </a:rPr>
              <a:t>and cost of sales moved to “Guest Communication” in Minor Operated Departments. </a:t>
            </a:r>
          </a:p>
          <a:p>
            <a:pPr>
              <a:spcBef>
                <a:spcPts val="1200"/>
              </a:spcBef>
              <a:spcAft>
                <a:spcPts val="600"/>
              </a:spcAft>
            </a:pPr>
            <a:r>
              <a:rPr lang="en-US" b="0" dirty="0" smtClean="0">
                <a:latin typeface="Verdana" panose="020B0604030504040204" pitchFamily="34" charset="0"/>
              </a:rPr>
              <a:t>Cost </a:t>
            </a:r>
            <a:r>
              <a:rPr lang="en-US" b="0" dirty="0">
                <a:latin typeface="Verdana" panose="020B0604030504040204" pitchFamily="34" charset="0"/>
              </a:rPr>
              <a:t>of administrative phone calls and internet connectivity moved to new “Information and Telecommunications Systems” department. </a:t>
            </a:r>
          </a:p>
          <a:p>
            <a:pPr>
              <a:spcBef>
                <a:spcPts val="1200"/>
              </a:spcBef>
              <a:spcAft>
                <a:spcPts val="600"/>
              </a:spcAft>
            </a:pPr>
            <a:r>
              <a:rPr lang="en-US" b="0" dirty="0" smtClean="0">
                <a:latin typeface="Verdana" panose="020B0604030504040204" pitchFamily="34" charset="0"/>
              </a:rPr>
              <a:t>Cost </a:t>
            </a:r>
            <a:r>
              <a:rPr lang="en-US" b="0" dirty="0">
                <a:latin typeface="Verdana" panose="020B0604030504040204" pitchFamily="34" charset="0"/>
              </a:rPr>
              <a:t>of complimentary phone calls and internet connectivity moved to new “Information and Telecommunications Systems” department. </a:t>
            </a:r>
          </a:p>
          <a:p>
            <a:pPr>
              <a:spcBef>
                <a:spcPts val="1200"/>
              </a:spcBef>
              <a:spcAft>
                <a:spcPts val="600"/>
              </a:spcAft>
            </a:pPr>
            <a:r>
              <a:rPr lang="en-US" b="0" dirty="0" smtClean="0">
                <a:latin typeface="Verdana" panose="020B0604030504040204" pitchFamily="34" charset="0"/>
              </a:rPr>
              <a:t>All </a:t>
            </a:r>
            <a:r>
              <a:rPr lang="en-US" b="0" dirty="0">
                <a:latin typeface="Verdana" panose="020B0604030504040204" pitchFamily="34" charset="0"/>
              </a:rPr>
              <a:t>other telecommunications related expenses (labor, maintenance, operating supplies) moved to new “Information and Telecommunications Systems” department. </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397" y="5609474"/>
            <a:ext cx="1174546" cy="120098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57950" y="5784304"/>
            <a:ext cx="2118901" cy="851322"/>
          </a:xfrm>
          <a:prstGeom prst="rect">
            <a:avLst/>
          </a:prstGeom>
        </p:spPr>
      </p:pic>
    </p:spTree>
    <p:extLst>
      <p:ext uri="{BB962C8B-B14F-4D97-AF65-F5344CB8AC3E}">
        <p14:creationId xmlns:p14="http://schemas.microsoft.com/office/powerpoint/2010/main" val="813963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38067" cy="931015"/>
          </a:xfrm>
        </p:spPr>
        <p:txBody>
          <a:bodyPr/>
          <a:lstStyle/>
          <a:p>
            <a:pPr algn="ctr"/>
            <a:r>
              <a:rPr lang="en-US" dirty="0" smtClean="0"/>
              <a:t>Undistributed Departments</a:t>
            </a:r>
            <a:endParaRPr lang="en-US" dirty="0"/>
          </a:p>
        </p:txBody>
      </p:sp>
      <p:sp>
        <p:nvSpPr>
          <p:cNvPr id="3" name="Content Placeholder 2"/>
          <p:cNvSpPr>
            <a:spLocks noGrp="1"/>
          </p:cNvSpPr>
          <p:nvPr>
            <p:ph idx="1"/>
          </p:nvPr>
        </p:nvSpPr>
        <p:spPr>
          <a:xfrm>
            <a:off x="736600" y="1617133"/>
            <a:ext cx="7620000" cy="4373563"/>
          </a:xfrm>
        </p:spPr>
        <p:txBody>
          <a:bodyPr>
            <a:normAutofit/>
          </a:bodyPr>
          <a:lstStyle/>
          <a:p>
            <a:pPr marL="0" indent="0">
              <a:buNone/>
            </a:pPr>
            <a:r>
              <a:rPr lang="en-US" b="0" dirty="0" smtClean="0">
                <a:latin typeface="Verdana" panose="020B0604030504040204" pitchFamily="34" charset="0"/>
              </a:rPr>
              <a:t>Information &amp; Telecommunication Systems</a:t>
            </a:r>
            <a:endParaRPr lang="en-US" b="0" dirty="0">
              <a:latin typeface="Verdana" panose="020B0604030504040204" pitchFamily="34" charset="0"/>
            </a:endParaRPr>
          </a:p>
          <a:p>
            <a:pPr>
              <a:spcBef>
                <a:spcPts val="1200"/>
              </a:spcBef>
              <a:spcAft>
                <a:spcPts val="600"/>
              </a:spcAft>
            </a:pPr>
            <a:r>
              <a:rPr lang="en-US" b="0" dirty="0" smtClean="0">
                <a:latin typeface="Verdana" panose="020B0604030504040204" pitchFamily="34" charset="0"/>
              </a:rPr>
              <a:t>Consolidate </a:t>
            </a:r>
            <a:r>
              <a:rPr lang="en-US" b="0" dirty="0">
                <a:latin typeface="Verdana" panose="020B0604030504040204" pitchFamily="34" charset="0"/>
              </a:rPr>
              <a:t>all hotel expenses associated for information and telecommunication systems to provide better line of sight cost management </a:t>
            </a:r>
          </a:p>
          <a:p>
            <a:pPr>
              <a:spcBef>
                <a:spcPts val="1200"/>
              </a:spcBef>
              <a:spcAft>
                <a:spcPts val="600"/>
              </a:spcAft>
            </a:pPr>
            <a:r>
              <a:rPr lang="en-US" b="0" dirty="0" smtClean="0">
                <a:latin typeface="Verdana" panose="020B0604030504040204" pitchFamily="34" charset="0"/>
              </a:rPr>
              <a:t>Includes </a:t>
            </a:r>
            <a:r>
              <a:rPr lang="en-US" b="0" dirty="0">
                <a:latin typeface="Verdana" panose="020B0604030504040204" pitchFamily="34" charset="0"/>
              </a:rPr>
              <a:t>cost of cell phones, administrative call and internet services, and complimentary call and internet services. </a:t>
            </a:r>
          </a:p>
          <a:p>
            <a:pPr>
              <a:spcBef>
                <a:spcPts val="1200"/>
              </a:spcBef>
              <a:spcAft>
                <a:spcPts val="600"/>
              </a:spcAft>
            </a:pPr>
            <a:r>
              <a:rPr lang="en-US" b="0" dirty="0" smtClean="0">
                <a:latin typeface="Verdana" panose="020B0604030504040204" pitchFamily="34" charset="0"/>
              </a:rPr>
              <a:t>System </a:t>
            </a:r>
            <a:r>
              <a:rPr lang="en-US" b="0" dirty="0">
                <a:latin typeface="Verdana" panose="020B0604030504040204" pitchFamily="34" charset="0"/>
              </a:rPr>
              <a:t>expenses categorized by type of technology or by area benefiting from technology </a:t>
            </a:r>
            <a:r>
              <a:rPr lang="en-US" b="0" dirty="0" smtClean="0">
                <a:latin typeface="Verdana" panose="020B0604030504040204" pitchFamily="34" charset="0"/>
              </a:rPr>
              <a:t>solution.</a:t>
            </a:r>
            <a:endParaRPr lang="en-US" b="0" dirty="0">
              <a:latin typeface="Verdana" panose="020B0604030504040204" pitchFamily="34" charset="0"/>
            </a:endParaRPr>
          </a:p>
          <a:p>
            <a:endParaRPr lang="en-US" b="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397" y="5609474"/>
            <a:ext cx="1174546" cy="120098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57950" y="5784304"/>
            <a:ext cx="2118901" cy="851322"/>
          </a:xfrm>
          <a:prstGeom prst="rect">
            <a:avLst/>
          </a:prstGeom>
        </p:spPr>
      </p:pic>
    </p:spTree>
    <p:extLst>
      <p:ext uri="{BB962C8B-B14F-4D97-AF65-F5344CB8AC3E}">
        <p14:creationId xmlns:p14="http://schemas.microsoft.com/office/powerpoint/2010/main" val="4289873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958667" cy="871749"/>
          </a:xfrm>
        </p:spPr>
        <p:txBody>
          <a:bodyPr/>
          <a:lstStyle/>
          <a:p>
            <a:pPr algn="ctr"/>
            <a:r>
              <a:rPr lang="en-US" dirty="0" smtClean="0"/>
              <a:t>Undistributed Expenses</a:t>
            </a:r>
            <a:endParaRPr lang="en-US" dirty="0"/>
          </a:p>
        </p:txBody>
      </p:sp>
      <p:sp>
        <p:nvSpPr>
          <p:cNvPr id="3" name="Content Placeholder 2"/>
          <p:cNvSpPr>
            <a:spLocks noGrp="1"/>
          </p:cNvSpPr>
          <p:nvPr>
            <p:ph idx="1"/>
          </p:nvPr>
        </p:nvSpPr>
        <p:spPr>
          <a:xfrm>
            <a:off x="719666" y="1532467"/>
            <a:ext cx="7620000" cy="4373563"/>
          </a:xfrm>
        </p:spPr>
        <p:txBody>
          <a:bodyPr>
            <a:normAutofit/>
          </a:bodyPr>
          <a:lstStyle/>
          <a:p>
            <a:r>
              <a:rPr lang="en-US" b="0" dirty="0" smtClean="0">
                <a:latin typeface="Verdana" panose="020B0604030504040204" pitchFamily="34" charset="0"/>
              </a:rPr>
              <a:t>Additional guidance regarding the handling of Foreign Currency Exchange income and expenses. </a:t>
            </a:r>
          </a:p>
          <a:p>
            <a:r>
              <a:rPr lang="en-US" b="0" dirty="0" smtClean="0">
                <a:latin typeface="Verdana" panose="020B0604030504040204" pitchFamily="34" charset="0"/>
              </a:rPr>
              <a:t>Clarified Revenue Management and Catering Sales Functions as Sales and Marketing expenses. </a:t>
            </a:r>
          </a:p>
          <a:p>
            <a:r>
              <a:rPr lang="en-US" b="0" dirty="0" smtClean="0">
                <a:latin typeface="Verdana" panose="020B0604030504040204" pitchFamily="34" charset="0"/>
              </a:rPr>
              <a:t>Utility Taxes was eliminated as a separate expense category in the Utilities Department. </a:t>
            </a:r>
          </a:p>
          <a:p>
            <a:r>
              <a:rPr lang="en-US" b="0" dirty="0" smtClean="0">
                <a:latin typeface="Verdana" panose="020B0604030504040204" pitchFamily="34" charset="0"/>
              </a:rPr>
              <a:t>Contract Services was added as an expense category in the Utilities Department. </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397" y="5609474"/>
            <a:ext cx="1174546" cy="120098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57950" y="5784304"/>
            <a:ext cx="2118901" cy="851322"/>
          </a:xfrm>
          <a:prstGeom prst="rect">
            <a:avLst/>
          </a:prstGeom>
        </p:spPr>
      </p:pic>
    </p:spTree>
    <p:extLst>
      <p:ext uri="{BB962C8B-B14F-4D97-AF65-F5344CB8AC3E}">
        <p14:creationId xmlns:p14="http://schemas.microsoft.com/office/powerpoint/2010/main" val="2424029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119651" cy="1371600"/>
          </a:xfrm>
        </p:spPr>
        <p:txBody>
          <a:bodyPr>
            <a:normAutofit/>
          </a:bodyPr>
          <a:lstStyle/>
          <a:p>
            <a:pPr algn="ctr"/>
            <a:r>
              <a:rPr lang="en-US" dirty="0" smtClean="0"/>
              <a:t>Non-Operating Income and Expenses</a:t>
            </a:r>
            <a:endParaRPr lang="en-US" dirty="0"/>
          </a:p>
        </p:txBody>
      </p:sp>
      <p:sp>
        <p:nvSpPr>
          <p:cNvPr id="3" name="Content Placeholder 2"/>
          <p:cNvSpPr>
            <a:spLocks noGrp="1"/>
          </p:cNvSpPr>
          <p:nvPr>
            <p:ph idx="1"/>
          </p:nvPr>
        </p:nvSpPr>
        <p:spPr>
          <a:xfrm>
            <a:off x="863600" y="1752600"/>
            <a:ext cx="7620000" cy="4373563"/>
          </a:xfrm>
        </p:spPr>
        <p:txBody>
          <a:bodyPr>
            <a:normAutofit/>
          </a:bodyPr>
          <a:lstStyle/>
          <a:p>
            <a:pPr>
              <a:spcAft>
                <a:spcPts val="600"/>
              </a:spcAft>
            </a:pPr>
            <a:r>
              <a:rPr lang="en-US" b="0" dirty="0" smtClean="0">
                <a:latin typeface="Verdana" panose="020B0604030504040204" pitchFamily="34" charset="0"/>
              </a:rPr>
              <a:t>“</a:t>
            </a:r>
            <a:r>
              <a:rPr lang="en-US" b="0" dirty="0">
                <a:latin typeface="Verdana" panose="020B0604030504040204" pitchFamily="34" charset="0"/>
              </a:rPr>
              <a:t>Fixed Charges Section”. </a:t>
            </a:r>
          </a:p>
          <a:p>
            <a:pPr>
              <a:spcAft>
                <a:spcPts val="600"/>
              </a:spcAft>
            </a:pPr>
            <a:r>
              <a:rPr lang="en-US" b="0" dirty="0" smtClean="0">
                <a:latin typeface="Verdana" panose="020B0604030504040204" pitchFamily="34" charset="0"/>
              </a:rPr>
              <a:t>Changed </a:t>
            </a:r>
            <a:r>
              <a:rPr lang="en-US" b="0" dirty="0">
                <a:latin typeface="Verdana" panose="020B0604030504040204" pitchFamily="34" charset="0"/>
              </a:rPr>
              <a:t>title from “</a:t>
            </a:r>
            <a:r>
              <a:rPr lang="en-US" b="0" i="1" dirty="0">
                <a:latin typeface="Verdana" panose="020B0604030504040204" pitchFamily="34" charset="0"/>
              </a:rPr>
              <a:t>Rent, Property &amp; Other Taxes and Insurance</a:t>
            </a:r>
            <a:r>
              <a:rPr lang="en-US" b="0" dirty="0">
                <a:latin typeface="Verdana" panose="020B0604030504040204" pitchFamily="34" charset="0"/>
              </a:rPr>
              <a:t>” to reflect that there are other items affecting the property income statement that are not from hotel operations. </a:t>
            </a:r>
          </a:p>
          <a:p>
            <a:pPr>
              <a:spcAft>
                <a:spcPts val="600"/>
              </a:spcAft>
            </a:pPr>
            <a:r>
              <a:rPr lang="en-US" b="0" dirty="0" smtClean="0">
                <a:latin typeface="Verdana" panose="020B0604030504040204" pitchFamily="34" charset="0"/>
              </a:rPr>
              <a:t>Revenue </a:t>
            </a:r>
            <a:r>
              <a:rPr lang="en-US" b="0" dirty="0">
                <a:latin typeface="Verdana" panose="020B0604030504040204" pitchFamily="34" charset="0"/>
              </a:rPr>
              <a:t>includes income from other parts of the facility that are not controlled or directed by hotel operations, such as interest income</a:t>
            </a:r>
            <a:r>
              <a:rPr lang="en-US" b="0" dirty="0" smtClean="0">
                <a:latin typeface="Verdana" panose="020B0604030504040204" pitchFamily="34" charset="0"/>
              </a:rPr>
              <a:t>, mobile phone rentals (i.e. substation). </a:t>
            </a:r>
            <a:endParaRPr lang="en-US" b="0" dirty="0">
              <a:latin typeface="Verdana" panose="020B060403050404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397" y="5609474"/>
            <a:ext cx="1174546" cy="120098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57950" y="5784304"/>
            <a:ext cx="2118901" cy="851322"/>
          </a:xfrm>
          <a:prstGeom prst="rect">
            <a:avLst/>
          </a:prstGeom>
        </p:spPr>
      </p:pic>
    </p:spTree>
    <p:extLst>
      <p:ext uri="{BB962C8B-B14F-4D97-AF65-F5344CB8AC3E}">
        <p14:creationId xmlns:p14="http://schemas.microsoft.com/office/powerpoint/2010/main" val="2492752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119651" cy="914082"/>
          </a:xfrm>
        </p:spPr>
        <p:txBody>
          <a:bodyPr/>
          <a:lstStyle/>
          <a:p>
            <a:pPr algn="ctr"/>
            <a:r>
              <a:rPr lang="en-US" dirty="0" smtClean="0"/>
              <a:t>Other Sections</a:t>
            </a:r>
            <a:endParaRPr lang="en-US" dirty="0"/>
          </a:p>
        </p:txBody>
      </p:sp>
      <p:sp>
        <p:nvSpPr>
          <p:cNvPr id="3" name="Content Placeholder 2"/>
          <p:cNvSpPr>
            <a:spLocks noGrp="1"/>
          </p:cNvSpPr>
          <p:nvPr>
            <p:ph idx="1"/>
          </p:nvPr>
        </p:nvSpPr>
        <p:spPr>
          <a:xfrm>
            <a:off x="1363133" y="1278244"/>
            <a:ext cx="7620000" cy="4373563"/>
          </a:xfrm>
        </p:spPr>
        <p:txBody>
          <a:bodyPr/>
          <a:lstStyle/>
          <a:p>
            <a:r>
              <a:rPr lang="en-US" dirty="0" smtClean="0">
                <a:latin typeface="Verdana" panose="020B0604030504040204" pitchFamily="34" charset="0"/>
              </a:rPr>
              <a:t>Financial Ratios and Operating Metrics</a:t>
            </a:r>
          </a:p>
          <a:p>
            <a:pPr lvl="1"/>
            <a:r>
              <a:rPr lang="en-US" sz="2400" dirty="0" smtClean="0">
                <a:latin typeface="Verdana" panose="020B0604030504040204" pitchFamily="34" charset="0"/>
              </a:rPr>
              <a:t>Expanded</a:t>
            </a:r>
          </a:p>
          <a:p>
            <a:pPr lvl="1"/>
            <a:r>
              <a:rPr lang="en-US" sz="2400" dirty="0" smtClean="0">
                <a:latin typeface="Verdana" panose="020B0604030504040204" pitchFamily="34" charset="0"/>
              </a:rPr>
              <a:t>Cover changed to Customer</a:t>
            </a:r>
          </a:p>
          <a:p>
            <a:pPr lvl="1"/>
            <a:r>
              <a:rPr lang="en-US" sz="2400" dirty="0" smtClean="0">
                <a:latin typeface="Verdana" panose="020B0604030504040204" pitchFamily="34" charset="0"/>
              </a:rPr>
              <a:t>Utility Ratios expanded</a:t>
            </a:r>
          </a:p>
          <a:p>
            <a:pPr lvl="1"/>
            <a:r>
              <a:rPr lang="en-US" sz="2400" dirty="0" smtClean="0">
                <a:latin typeface="Verdana" panose="020B0604030504040204" pitchFamily="34" charset="0"/>
              </a:rPr>
              <a:t>Foundation laid for tracking hotel’s environmental impact</a:t>
            </a:r>
          </a:p>
          <a:p>
            <a:r>
              <a:rPr lang="en-US" dirty="0" smtClean="0">
                <a:latin typeface="Verdana" panose="020B0604030504040204" pitchFamily="34" charset="0"/>
              </a:rPr>
              <a:t>Revenue and Expense Guide</a:t>
            </a:r>
          </a:p>
          <a:p>
            <a:pPr lvl="1"/>
            <a:r>
              <a:rPr lang="en-US" sz="2400" dirty="0" smtClean="0">
                <a:latin typeface="Verdana" panose="020B0604030504040204" pitchFamily="34" charset="0"/>
              </a:rPr>
              <a:t>Revenue Guide added</a:t>
            </a:r>
          </a:p>
          <a:p>
            <a:pPr lvl="1"/>
            <a:r>
              <a:rPr lang="en-US" sz="2400" dirty="0" smtClean="0">
                <a:latin typeface="Verdana" panose="020B0604030504040204" pitchFamily="34" charset="0"/>
              </a:rPr>
              <a:t>Sortable and searchable format</a:t>
            </a:r>
            <a:endParaRPr lang="en-US" sz="2400" dirty="0">
              <a:latin typeface="Verdana" panose="020B060403050404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397" y="5609474"/>
            <a:ext cx="1174546" cy="120098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57950" y="5784304"/>
            <a:ext cx="2118901" cy="851322"/>
          </a:xfrm>
          <a:prstGeom prst="rect">
            <a:avLst/>
          </a:prstGeom>
        </p:spPr>
      </p:pic>
    </p:spTree>
    <p:extLst>
      <p:ext uri="{BB962C8B-B14F-4D97-AF65-F5344CB8AC3E}">
        <p14:creationId xmlns:p14="http://schemas.microsoft.com/office/powerpoint/2010/main" val="199030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133" y="304800"/>
            <a:ext cx="5791200" cy="753533"/>
          </a:xfrm>
        </p:spPr>
        <p:txBody>
          <a:bodyPr/>
          <a:lstStyle/>
          <a:p>
            <a:pPr algn="ctr"/>
            <a:r>
              <a:rPr lang="en-US" dirty="0" smtClean="0"/>
              <a:t>Agenda</a:t>
            </a:r>
            <a:endParaRPr lang="en-US" dirty="0"/>
          </a:p>
        </p:txBody>
      </p:sp>
      <p:sp>
        <p:nvSpPr>
          <p:cNvPr id="3" name="Content Placeholder 2"/>
          <p:cNvSpPr>
            <a:spLocks noGrp="1"/>
          </p:cNvSpPr>
          <p:nvPr>
            <p:ph idx="1"/>
          </p:nvPr>
        </p:nvSpPr>
        <p:spPr>
          <a:xfrm>
            <a:off x="728134" y="1168400"/>
            <a:ext cx="7620000" cy="4373563"/>
          </a:xfrm>
        </p:spPr>
        <p:txBody>
          <a:bodyPr>
            <a:normAutofit fontScale="92500" lnSpcReduction="20000"/>
          </a:bodyPr>
          <a:lstStyle/>
          <a:p>
            <a:pPr marL="457200" indent="-457200">
              <a:buFont typeface="Arial" panose="020B0604020202020204" pitchFamily="34" charset="0"/>
              <a:buChar char="•"/>
            </a:pPr>
            <a:r>
              <a:rPr lang="en-US" sz="2600" dirty="0" smtClean="0">
                <a:latin typeface="Verdana" panose="020B0604030504040204" pitchFamily="34" charset="0"/>
              </a:rPr>
              <a:t>Recap the changes in the new edition</a:t>
            </a:r>
          </a:p>
          <a:p>
            <a:pPr marL="342900" indent="-342900">
              <a:buFont typeface="Arial" panose="020B0604020202020204" pitchFamily="34" charset="0"/>
              <a:buChar char="•"/>
            </a:pPr>
            <a:r>
              <a:rPr lang="en-US" dirty="0" smtClean="0">
                <a:latin typeface="Verdana" panose="020B0604030504040204" pitchFamily="34" charset="0"/>
              </a:rPr>
              <a:t>Summary </a:t>
            </a:r>
            <a:r>
              <a:rPr lang="en-US" dirty="0">
                <a:latin typeface="Verdana" panose="020B0604030504040204" pitchFamily="34" charset="0"/>
              </a:rPr>
              <a:t>Operating Statement</a:t>
            </a:r>
          </a:p>
          <a:p>
            <a:pPr lvl="1"/>
            <a:r>
              <a:rPr lang="en-US" dirty="0">
                <a:latin typeface="Verdana" panose="020B0604030504040204" pitchFamily="34" charset="0"/>
              </a:rPr>
              <a:t>Multi-Department Changes</a:t>
            </a:r>
          </a:p>
          <a:p>
            <a:pPr lvl="1"/>
            <a:r>
              <a:rPr lang="en-US" dirty="0">
                <a:latin typeface="Verdana" panose="020B0604030504040204" pitchFamily="34" charset="0"/>
              </a:rPr>
              <a:t>Operating Department</a:t>
            </a:r>
          </a:p>
          <a:p>
            <a:pPr lvl="1"/>
            <a:r>
              <a:rPr lang="en-US" dirty="0">
                <a:latin typeface="Verdana" panose="020B0604030504040204" pitchFamily="34" charset="0"/>
              </a:rPr>
              <a:t>Undistributed Departments</a:t>
            </a:r>
          </a:p>
          <a:p>
            <a:pPr lvl="1"/>
            <a:r>
              <a:rPr lang="en-US" dirty="0">
                <a:latin typeface="Verdana" panose="020B0604030504040204" pitchFamily="34" charset="0"/>
              </a:rPr>
              <a:t>Non-Operating Income and Expenses</a:t>
            </a:r>
          </a:p>
          <a:p>
            <a:pPr marL="342900" indent="-342900">
              <a:buFont typeface="Arial" panose="020B0604020202020204" pitchFamily="34" charset="0"/>
              <a:buChar char="•"/>
            </a:pPr>
            <a:r>
              <a:rPr lang="en-US" dirty="0">
                <a:latin typeface="Verdana" panose="020B0604030504040204" pitchFamily="34" charset="0"/>
              </a:rPr>
              <a:t>Financial Statements</a:t>
            </a:r>
          </a:p>
          <a:p>
            <a:pPr marL="342900" indent="-342900">
              <a:buFont typeface="Arial" panose="020B0604020202020204" pitchFamily="34" charset="0"/>
              <a:buChar char="•"/>
            </a:pPr>
            <a:r>
              <a:rPr lang="en-US" dirty="0">
                <a:latin typeface="Verdana" panose="020B0604030504040204" pitchFamily="34" charset="0"/>
              </a:rPr>
              <a:t>Financial Ratios and Operating Metrics</a:t>
            </a:r>
          </a:p>
          <a:p>
            <a:pPr marL="342900" indent="-342900">
              <a:buFont typeface="Arial" panose="020B0604020202020204" pitchFamily="34" charset="0"/>
              <a:buChar char="•"/>
            </a:pPr>
            <a:r>
              <a:rPr lang="en-US" dirty="0">
                <a:latin typeface="Verdana" panose="020B0604030504040204" pitchFamily="34" charset="0"/>
              </a:rPr>
              <a:t>Revenue and Expense Guide</a:t>
            </a:r>
          </a:p>
          <a:p>
            <a:pPr marL="342900" indent="-342900">
              <a:buFont typeface="Arial" panose="020B0604020202020204" pitchFamily="34" charset="0"/>
              <a:buChar char="•"/>
            </a:pPr>
            <a:r>
              <a:rPr lang="en-US" dirty="0" smtClean="0">
                <a:latin typeface="Verdana" panose="020B0604030504040204" pitchFamily="34" charset="0"/>
              </a:rPr>
              <a:t>How each hotel has implemented the new edition from Jan 2015</a:t>
            </a:r>
          </a:p>
          <a:p>
            <a:pPr marL="342900" indent="-342900">
              <a:buFont typeface="Arial" panose="020B0604020202020204" pitchFamily="34" charset="0"/>
              <a:buChar char="•"/>
            </a:pPr>
            <a:r>
              <a:rPr lang="en-US" dirty="0">
                <a:latin typeface="Verdana" panose="020B0604030504040204" pitchFamily="34" charset="0"/>
              </a:rPr>
              <a:t>D</a:t>
            </a:r>
            <a:r>
              <a:rPr lang="en-US" dirty="0" smtClean="0">
                <a:latin typeface="Verdana" panose="020B0604030504040204" pitchFamily="34" charset="0"/>
              </a:rPr>
              <a:t>iscuss the challenges and issues that have arisen out of adoption of the new edition</a:t>
            </a:r>
          </a:p>
          <a:p>
            <a:endParaRPr lang="en-US" dirty="0" smtClean="0"/>
          </a:p>
          <a:p>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397" y="5609474"/>
            <a:ext cx="1174546" cy="1200982"/>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10350" y="5959134"/>
            <a:ext cx="2118901" cy="851322"/>
          </a:xfrm>
          <a:prstGeom prst="rect">
            <a:avLst/>
          </a:prstGeom>
        </p:spPr>
      </p:pic>
    </p:spTree>
    <p:extLst>
      <p:ext uri="{BB962C8B-B14F-4D97-AF65-F5344CB8AC3E}">
        <p14:creationId xmlns:p14="http://schemas.microsoft.com/office/powerpoint/2010/main" val="2816019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7405" y="2616666"/>
            <a:ext cx="4174528" cy="2615733"/>
          </a:xfrm>
          <a:prstGeom prst="rect">
            <a:avLst/>
          </a:prstGeom>
          <a:effectLst>
            <a:outerShdw blurRad="50800" dist="38100" dir="8100000" algn="tr" rotWithShape="0">
              <a:prstClr val="black">
                <a:alpha val="40000"/>
              </a:prstClr>
            </a:outerShdw>
          </a:effectLst>
        </p:spPr>
      </p:pic>
      <p:pic>
        <p:nvPicPr>
          <p:cNvPr id="4" name="Picture 3"/>
          <p:cNvPicPr>
            <a:picLocks noChangeAspect="1"/>
          </p:cNvPicPr>
          <p:nvPr/>
        </p:nvPicPr>
        <p:blipFill>
          <a:blip r:embed="rId3"/>
          <a:stretch>
            <a:fillRect/>
          </a:stretch>
        </p:blipFill>
        <p:spPr>
          <a:xfrm>
            <a:off x="4563533" y="2616667"/>
            <a:ext cx="4204835" cy="2615732"/>
          </a:xfrm>
          <a:prstGeom prst="rect">
            <a:avLst/>
          </a:prstGeom>
          <a:effectLst>
            <a:outerShdw blurRad="50800" dist="38100" dir="8100000" algn="tr" rotWithShape="0">
              <a:prstClr val="black">
                <a:alpha val="40000"/>
              </a:prstClr>
            </a:outerShdw>
          </a:effectLst>
        </p:spPr>
      </p:pic>
      <p:pic>
        <p:nvPicPr>
          <p:cNvPr id="5" name="Picture 4"/>
          <p:cNvPicPr>
            <a:picLocks noChangeAspect="1"/>
          </p:cNvPicPr>
          <p:nvPr/>
        </p:nvPicPr>
        <p:blipFill>
          <a:blip r:embed="rId4"/>
          <a:stretch>
            <a:fillRect/>
          </a:stretch>
        </p:blipFill>
        <p:spPr>
          <a:xfrm>
            <a:off x="2262614" y="157368"/>
            <a:ext cx="4745592" cy="2077832"/>
          </a:xfrm>
          <a:prstGeom prst="rect">
            <a:avLst/>
          </a:prstGeom>
          <a:effectLst>
            <a:outerShdw blurRad="50800" dist="38100" dir="8100000" algn="tr" rotWithShape="0">
              <a:prstClr val="black">
                <a:alpha val="40000"/>
              </a:prst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57950" y="5806734"/>
            <a:ext cx="2118901" cy="851322"/>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92997" y="5457074"/>
            <a:ext cx="1174546" cy="1200982"/>
          </a:xfrm>
          <a:prstGeom prst="rect">
            <a:avLst/>
          </a:prstGeom>
        </p:spPr>
      </p:pic>
    </p:spTree>
    <p:extLst>
      <p:ext uri="{BB962C8B-B14F-4D97-AF65-F5344CB8AC3E}">
        <p14:creationId xmlns:p14="http://schemas.microsoft.com/office/powerpoint/2010/main" val="193654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119651" cy="914082"/>
          </a:xfrm>
        </p:spPr>
        <p:txBody>
          <a:bodyPr/>
          <a:lstStyle/>
          <a:p>
            <a:pPr algn="ctr"/>
            <a:r>
              <a:rPr lang="en-US" dirty="0" smtClean="0"/>
              <a:t>Resources</a:t>
            </a:r>
            <a:endParaRPr lang="en-US" dirty="0"/>
          </a:p>
        </p:txBody>
      </p:sp>
      <p:sp>
        <p:nvSpPr>
          <p:cNvPr id="3" name="Content Placeholder 2"/>
          <p:cNvSpPr>
            <a:spLocks noGrp="1"/>
          </p:cNvSpPr>
          <p:nvPr>
            <p:ph idx="1"/>
          </p:nvPr>
        </p:nvSpPr>
        <p:spPr>
          <a:xfrm>
            <a:off x="1625600" y="1410741"/>
            <a:ext cx="6299200" cy="4373563"/>
          </a:xfrm>
        </p:spPr>
        <p:txBody>
          <a:bodyPr>
            <a:normAutofit/>
          </a:bodyPr>
          <a:lstStyle/>
          <a:p>
            <a:pPr marL="457200" indent="-457200">
              <a:buAutoNum type="arabicPeriod"/>
            </a:pPr>
            <a:endParaRPr lang="en-US" dirty="0" smtClean="0">
              <a:latin typeface="Verdana" panose="020B0604030504040204" pitchFamily="34" charset="0"/>
            </a:endParaRPr>
          </a:p>
          <a:p>
            <a:r>
              <a:rPr lang="en-GB" dirty="0"/>
              <a:t>Ralph Miller 1 Hour overview</a:t>
            </a:r>
          </a:p>
          <a:p>
            <a:r>
              <a:rPr lang="en-GB" dirty="0" smtClean="0">
                <a:hlinkClick r:id="rId2"/>
              </a:rPr>
              <a:t>http</a:t>
            </a:r>
            <a:r>
              <a:rPr lang="en-GB" dirty="0">
                <a:hlinkClick r:id="rId2"/>
              </a:rPr>
              <a:t>://</a:t>
            </a:r>
            <a:r>
              <a:rPr lang="en-GB" dirty="0" smtClean="0">
                <a:hlinkClick r:id="rId2"/>
              </a:rPr>
              <a:t>video.ahlei.org/webinars/USALI_FIn/USALI_Fin.html</a:t>
            </a:r>
            <a:endParaRPr lang="en-GB" dirty="0" smtClean="0"/>
          </a:p>
          <a:p>
            <a:pPr marL="457200" indent="-457200">
              <a:buAutoNum type="arabicPeriod"/>
            </a:pPr>
            <a:r>
              <a:rPr lang="en-GB" dirty="0" smtClean="0"/>
              <a:t>HOSPA </a:t>
            </a:r>
          </a:p>
          <a:p>
            <a:pPr marL="457200" indent="-457200">
              <a:buAutoNum type="arabicPeriod"/>
            </a:pPr>
            <a:endParaRPr lang="en-GB" dirty="0" smtClean="0"/>
          </a:p>
          <a:p>
            <a:pPr marL="457200" indent="-457200">
              <a:buAutoNum type="arabicPeriod"/>
            </a:pPr>
            <a:endParaRPr lang="en-GB" dirty="0" smtClean="0"/>
          </a:p>
          <a:p>
            <a:pPr marL="457200" indent="-457200">
              <a:buAutoNum type="arabicPeriod"/>
            </a:pPr>
            <a:endParaRPr lang="en-US" dirty="0" smtClean="0"/>
          </a:p>
          <a:p>
            <a:pPr lvl="1" indent="0">
              <a:buNone/>
            </a:pPr>
            <a:endParaRPr lang="en-US" sz="2400" dirty="0" smtClean="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5397" y="5609474"/>
            <a:ext cx="1174546" cy="120098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57950" y="5784304"/>
            <a:ext cx="2118901" cy="851322"/>
          </a:xfrm>
          <a:prstGeom prst="rect">
            <a:avLst/>
          </a:prstGeom>
        </p:spPr>
      </p:pic>
    </p:spTree>
    <p:extLst>
      <p:ext uri="{BB962C8B-B14F-4D97-AF65-F5344CB8AC3E}">
        <p14:creationId xmlns:p14="http://schemas.microsoft.com/office/powerpoint/2010/main" val="269941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333" y="406399"/>
            <a:ext cx="5791200" cy="804651"/>
          </a:xfrm>
        </p:spPr>
        <p:txBody>
          <a:bodyPr/>
          <a:lstStyle/>
          <a:p>
            <a:pPr algn="ctr"/>
            <a:r>
              <a:rPr lang="en-US" dirty="0" smtClean="0"/>
              <a:t>Purpose</a:t>
            </a:r>
            <a:endParaRPr lang="en-US" dirty="0"/>
          </a:p>
        </p:txBody>
      </p:sp>
      <p:sp>
        <p:nvSpPr>
          <p:cNvPr id="3" name="Content Placeholder 2"/>
          <p:cNvSpPr>
            <a:spLocks noGrp="1"/>
          </p:cNvSpPr>
          <p:nvPr>
            <p:ph idx="1"/>
          </p:nvPr>
        </p:nvSpPr>
        <p:spPr>
          <a:xfrm>
            <a:off x="457199" y="1312334"/>
            <a:ext cx="8170333" cy="4373563"/>
          </a:xfrm>
        </p:spPr>
        <p:txBody>
          <a:bodyPr>
            <a:normAutofit/>
          </a:bodyPr>
          <a:lstStyle/>
          <a:p>
            <a:pPr marL="0" indent="0">
              <a:buNone/>
            </a:pPr>
            <a:endParaRPr lang="en-US" sz="3200" dirty="0" smtClean="0">
              <a:latin typeface="Verdana" panose="020B0604030504040204" pitchFamily="34" charset="0"/>
            </a:endParaRPr>
          </a:p>
          <a:p>
            <a:pPr marL="0" indent="0">
              <a:buNone/>
            </a:pPr>
            <a:r>
              <a:rPr lang="en-US" sz="2800" dirty="0" smtClean="0">
                <a:latin typeface="Verdana" panose="020B0604030504040204" pitchFamily="34" charset="0"/>
              </a:rPr>
              <a:t>“to provide operating statements that are formatted to provide hotel owners, managers and other interested parties with information and data that are specific to the hotel industry.”</a:t>
            </a:r>
            <a:endParaRPr lang="en-US" sz="2800" dirty="0">
              <a:latin typeface="Verdana" panose="020B060403050404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397" y="5609474"/>
            <a:ext cx="1174546" cy="120098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10350" y="5959134"/>
            <a:ext cx="2118901" cy="851322"/>
          </a:xfrm>
          <a:prstGeom prst="rect">
            <a:avLst/>
          </a:prstGeom>
        </p:spPr>
      </p:pic>
    </p:spTree>
    <p:extLst>
      <p:ext uri="{BB962C8B-B14F-4D97-AF65-F5344CB8AC3E}">
        <p14:creationId xmlns:p14="http://schemas.microsoft.com/office/powerpoint/2010/main" val="121953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134" y="153036"/>
            <a:ext cx="5791200" cy="1371600"/>
          </a:xfrm>
        </p:spPr>
        <p:txBody>
          <a:bodyPr>
            <a:normAutofit fontScale="90000"/>
          </a:bodyPr>
          <a:lstStyle/>
          <a:p>
            <a:pPr algn="ctr"/>
            <a:r>
              <a:rPr lang="en-US" dirty="0" smtClean="0"/>
              <a:t>Summary Operating Statement</a:t>
            </a:r>
            <a:endParaRPr lang="en-US" dirty="0"/>
          </a:p>
        </p:txBody>
      </p:sp>
      <p:sp>
        <p:nvSpPr>
          <p:cNvPr id="5" name="Rectangle 4"/>
          <p:cNvSpPr/>
          <p:nvPr/>
        </p:nvSpPr>
        <p:spPr>
          <a:xfrm>
            <a:off x="1876495" y="1903910"/>
            <a:ext cx="6104866" cy="3385542"/>
          </a:xfrm>
          <a:prstGeom prst="rect">
            <a:avLst/>
          </a:prstGeom>
        </p:spPr>
        <p:txBody>
          <a:bodyPr wrap="square">
            <a:spAutoFit/>
          </a:bodyPr>
          <a:lstStyle/>
          <a:p>
            <a:endParaRPr lang="en-US" dirty="0"/>
          </a:p>
          <a:p>
            <a:r>
              <a:rPr lang="en-US" sz="2800" b="1" i="1" dirty="0" smtClean="0">
                <a:latin typeface="Verdana" panose="020B0604030504040204" pitchFamily="34" charset="0"/>
              </a:rPr>
              <a:t>Operating</a:t>
            </a:r>
            <a:r>
              <a:rPr lang="en-US" sz="2800" b="1" dirty="0" smtClean="0">
                <a:latin typeface="Verdana" panose="020B0604030504040204" pitchFamily="34" charset="0"/>
              </a:rPr>
              <a:t> Revenue </a:t>
            </a:r>
            <a:endParaRPr lang="en-US" sz="2800" dirty="0">
              <a:latin typeface="Verdana" panose="020B0604030504040204" pitchFamily="34" charset="0"/>
            </a:endParaRPr>
          </a:p>
          <a:p>
            <a:r>
              <a:rPr lang="en-US" sz="2800" dirty="0">
                <a:latin typeface="Verdana" panose="020B0604030504040204" pitchFamily="34" charset="0"/>
              </a:rPr>
              <a:t>	</a:t>
            </a:r>
            <a:r>
              <a:rPr lang="en-US" sz="2800" dirty="0" smtClean="0">
                <a:latin typeface="Verdana" panose="020B0604030504040204" pitchFamily="34" charset="0"/>
              </a:rPr>
              <a:t>Rooms </a:t>
            </a:r>
            <a:endParaRPr lang="en-US" sz="2800" dirty="0">
              <a:latin typeface="Verdana" panose="020B0604030504040204" pitchFamily="34" charset="0"/>
            </a:endParaRPr>
          </a:p>
          <a:p>
            <a:r>
              <a:rPr lang="en-US" sz="2800" dirty="0">
                <a:latin typeface="Verdana" panose="020B0604030504040204" pitchFamily="34" charset="0"/>
              </a:rPr>
              <a:t>	</a:t>
            </a:r>
            <a:r>
              <a:rPr lang="en-US" sz="2800" dirty="0" smtClean="0">
                <a:latin typeface="Verdana" panose="020B0604030504040204" pitchFamily="34" charset="0"/>
              </a:rPr>
              <a:t>Food </a:t>
            </a:r>
            <a:r>
              <a:rPr lang="en-US" sz="2800" dirty="0">
                <a:latin typeface="Verdana" panose="020B0604030504040204" pitchFamily="34" charset="0"/>
              </a:rPr>
              <a:t>and Beverage </a:t>
            </a:r>
          </a:p>
          <a:p>
            <a:r>
              <a:rPr lang="en-US" sz="2800" dirty="0">
                <a:latin typeface="Verdana" panose="020B0604030504040204" pitchFamily="34" charset="0"/>
              </a:rPr>
              <a:t>	</a:t>
            </a:r>
            <a:r>
              <a:rPr lang="en-US" sz="2800" dirty="0" smtClean="0">
                <a:latin typeface="Verdana" panose="020B0604030504040204" pitchFamily="34" charset="0"/>
              </a:rPr>
              <a:t>Other </a:t>
            </a:r>
            <a:r>
              <a:rPr lang="en-US" sz="2800" dirty="0">
                <a:latin typeface="Verdana" panose="020B0604030504040204" pitchFamily="34" charset="0"/>
              </a:rPr>
              <a:t>Operated Departments </a:t>
            </a:r>
          </a:p>
          <a:p>
            <a:r>
              <a:rPr lang="en-US" sz="2800" dirty="0">
                <a:latin typeface="Verdana" panose="020B0604030504040204" pitchFamily="34" charset="0"/>
              </a:rPr>
              <a:t>	</a:t>
            </a:r>
            <a:r>
              <a:rPr lang="en-US" sz="2800" i="1" dirty="0" smtClean="0">
                <a:latin typeface="Verdana" panose="020B0604030504040204" pitchFamily="34" charset="0"/>
              </a:rPr>
              <a:t>Miscellaneous </a:t>
            </a:r>
            <a:r>
              <a:rPr lang="en-US" sz="2800" i="1" dirty="0">
                <a:latin typeface="Verdana" panose="020B0604030504040204" pitchFamily="34" charset="0"/>
              </a:rPr>
              <a:t>Income</a:t>
            </a:r>
            <a:r>
              <a:rPr lang="en-US" sz="2800" dirty="0">
                <a:latin typeface="Verdana" panose="020B0604030504040204" pitchFamily="34" charset="0"/>
              </a:rPr>
              <a:t> </a:t>
            </a:r>
          </a:p>
          <a:p>
            <a:r>
              <a:rPr lang="en-US" sz="2800" b="1" dirty="0" smtClean="0">
                <a:latin typeface="Verdana" panose="020B0604030504040204" pitchFamily="34" charset="0"/>
              </a:rPr>
              <a:t>Total </a:t>
            </a:r>
            <a:r>
              <a:rPr lang="en-US" sz="2800" b="1" i="1" dirty="0">
                <a:latin typeface="Verdana" panose="020B0604030504040204" pitchFamily="34" charset="0"/>
              </a:rPr>
              <a:t>Operating</a:t>
            </a:r>
            <a:r>
              <a:rPr lang="en-US" sz="2800" b="1" dirty="0">
                <a:latin typeface="Verdana" panose="020B0604030504040204" pitchFamily="34" charset="0"/>
              </a:rPr>
              <a:t> Revenue </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397" y="5609474"/>
            <a:ext cx="1174546" cy="1200982"/>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57950" y="5806734"/>
            <a:ext cx="2118901" cy="851322"/>
          </a:xfrm>
          <a:prstGeom prst="rect">
            <a:avLst/>
          </a:prstGeom>
        </p:spPr>
      </p:pic>
    </p:spTree>
    <p:extLst>
      <p:ext uri="{BB962C8B-B14F-4D97-AF65-F5344CB8AC3E}">
        <p14:creationId xmlns:p14="http://schemas.microsoft.com/office/powerpoint/2010/main" val="2215677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831667" cy="1371600"/>
          </a:xfrm>
        </p:spPr>
        <p:txBody>
          <a:bodyPr>
            <a:normAutofit/>
          </a:bodyPr>
          <a:lstStyle/>
          <a:p>
            <a:pPr algn="ctr"/>
            <a:r>
              <a:rPr lang="en-US" dirty="0" smtClean="0"/>
              <a:t>Summary Operating Statement</a:t>
            </a:r>
            <a:endParaRPr lang="en-US" dirty="0"/>
          </a:p>
        </p:txBody>
      </p:sp>
      <p:sp>
        <p:nvSpPr>
          <p:cNvPr id="4" name="Rectangle 3"/>
          <p:cNvSpPr/>
          <p:nvPr/>
        </p:nvSpPr>
        <p:spPr>
          <a:xfrm>
            <a:off x="1823559" y="1650781"/>
            <a:ext cx="5373107" cy="3970318"/>
          </a:xfrm>
          <a:prstGeom prst="rect">
            <a:avLst/>
          </a:prstGeom>
        </p:spPr>
        <p:txBody>
          <a:bodyPr wrap="square">
            <a:spAutoFit/>
          </a:bodyPr>
          <a:lstStyle/>
          <a:p>
            <a:endParaRPr lang="en-US" dirty="0">
              <a:latin typeface="Verdana" panose="020B0604030504040204" pitchFamily="34" charset="0"/>
            </a:endParaRPr>
          </a:p>
          <a:p>
            <a:r>
              <a:rPr lang="en-US" b="1" dirty="0">
                <a:latin typeface="Verdana" panose="020B0604030504040204" pitchFamily="34" charset="0"/>
              </a:rPr>
              <a:t>Undistributed Operating Expenses </a:t>
            </a:r>
            <a:endParaRPr lang="en-US" dirty="0">
              <a:latin typeface="Verdana" panose="020B0604030504040204" pitchFamily="34" charset="0"/>
            </a:endParaRPr>
          </a:p>
          <a:p>
            <a:pPr lvl="1"/>
            <a:r>
              <a:rPr lang="en-US" dirty="0" smtClean="0">
                <a:latin typeface="Verdana" panose="020B0604030504040204" pitchFamily="34" charset="0"/>
              </a:rPr>
              <a:t>Administrative </a:t>
            </a:r>
            <a:r>
              <a:rPr lang="en-US" dirty="0">
                <a:latin typeface="Verdana" panose="020B0604030504040204" pitchFamily="34" charset="0"/>
              </a:rPr>
              <a:t>and General </a:t>
            </a:r>
          </a:p>
          <a:p>
            <a:pPr lvl="1"/>
            <a:r>
              <a:rPr lang="en-US" i="1" dirty="0" smtClean="0">
                <a:solidFill>
                  <a:srgbClr val="00B0F0"/>
                </a:solidFill>
                <a:latin typeface="Verdana" panose="020B0604030504040204" pitchFamily="34" charset="0"/>
              </a:rPr>
              <a:t>Information </a:t>
            </a:r>
            <a:r>
              <a:rPr lang="en-US" i="1" dirty="0">
                <a:solidFill>
                  <a:srgbClr val="00B0F0"/>
                </a:solidFill>
                <a:latin typeface="Verdana" panose="020B0604030504040204" pitchFamily="34" charset="0"/>
              </a:rPr>
              <a:t>and Telecommunications Systems </a:t>
            </a:r>
          </a:p>
          <a:p>
            <a:pPr lvl="1"/>
            <a:r>
              <a:rPr lang="en-US" dirty="0" smtClean="0">
                <a:latin typeface="Verdana" panose="020B0604030504040204" pitchFamily="34" charset="0"/>
              </a:rPr>
              <a:t>Sales </a:t>
            </a:r>
            <a:r>
              <a:rPr lang="en-US" dirty="0">
                <a:latin typeface="Verdana" panose="020B0604030504040204" pitchFamily="34" charset="0"/>
              </a:rPr>
              <a:t>and Marketing </a:t>
            </a:r>
          </a:p>
          <a:p>
            <a:pPr lvl="1"/>
            <a:r>
              <a:rPr lang="en-US" dirty="0" smtClean="0">
                <a:latin typeface="Verdana" panose="020B0604030504040204" pitchFamily="34" charset="0"/>
              </a:rPr>
              <a:t>Property </a:t>
            </a:r>
            <a:r>
              <a:rPr lang="en-US" dirty="0">
                <a:latin typeface="Verdana" panose="020B0604030504040204" pitchFamily="34" charset="0"/>
              </a:rPr>
              <a:t>Operations and Maintenance </a:t>
            </a:r>
            <a:endParaRPr lang="en-US" dirty="0" smtClean="0">
              <a:latin typeface="Verdana" panose="020B0604030504040204" pitchFamily="34" charset="0"/>
            </a:endParaRPr>
          </a:p>
          <a:p>
            <a:pPr lvl="1"/>
            <a:r>
              <a:rPr lang="en-US" dirty="0" smtClean="0">
                <a:latin typeface="Verdana" panose="020B0604030504040204" pitchFamily="34" charset="0"/>
              </a:rPr>
              <a:t>Utilities </a:t>
            </a:r>
          </a:p>
          <a:p>
            <a:r>
              <a:rPr lang="en-US" b="1" dirty="0" smtClean="0">
                <a:latin typeface="Verdana" panose="020B0604030504040204" pitchFamily="34" charset="0"/>
              </a:rPr>
              <a:t>Total </a:t>
            </a:r>
            <a:r>
              <a:rPr lang="en-US" b="1" dirty="0">
                <a:latin typeface="Verdana" panose="020B0604030504040204" pitchFamily="34" charset="0"/>
              </a:rPr>
              <a:t>Undistributed Expenses </a:t>
            </a:r>
          </a:p>
          <a:p>
            <a:endParaRPr lang="en-US" dirty="0">
              <a:latin typeface="Verdana" panose="020B0604030504040204" pitchFamily="34" charset="0"/>
            </a:endParaRPr>
          </a:p>
          <a:p>
            <a:r>
              <a:rPr lang="en-US" b="1" dirty="0">
                <a:latin typeface="Verdana" panose="020B0604030504040204" pitchFamily="34" charset="0"/>
              </a:rPr>
              <a:t>Gross Operating Profit </a:t>
            </a:r>
            <a:endParaRPr lang="en-US" dirty="0">
              <a:latin typeface="Verdana" panose="020B0604030504040204" pitchFamily="34" charset="0"/>
            </a:endParaRPr>
          </a:p>
          <a:p>
            <a:r>
              <a:rPr lang="en-US" b="1" dirty="0">
                <a:latin typeface="Verdana" panose="020B0604030504040204" pitchFamily="34" charset="0"/>
              </a:rPr>
              <a:t>Management Fees </a:t>
            </a:r>
            <a:endParaRPr lang="en-US" dirty="0">
              <a:latin typeface="Verdana" panose="020B0604030504040204" pitchFamily="34" charset="0"/>
            </a:endParaRPr>
          </a:p>
          <a:p>
            <a:r>
              <a:rPr lang="en-US" b="1" i="1" dirty="0">
                <a:latin typeface="Verdana" panose="020B0604030504040204" pitchFamily="34" charset="0"/>
              </a:rPr>
              <a:t>Income Before Non-Operating Income and Expenses </a:t>
            </a:r>
            <a:endParaRPr lang="en-US" i="1" dirty="0">
              <a:latin typeface="Verdana" panose="020B0604030504040204" pitchFamily="34"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397" y="5609474"/>
            <a:ext cx="1174546" cy="1200982"/>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57950" y="5806734"/>
            <a:ext cx="2118901" cy="851322"/>
          </a:xfrm>
          <a:prstGeom prst="rect">
            <a:avLst/>
          </a:prstGeom>
        </p:spPr>
      </p:pic>
    </p:spTree>
    <p:extLst>
      <p:ext uri="{BB962C8B-B14F-4D97-AF65-F5344CB8AC3E}">
        <p14:creationId xmlns:p14="http://schemas.microsoft.com/office/powerpoint/2010/main" val="259029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899400" cy="1371600"/>
          </a:xfrm>
        </p:spPr>
        <p:txBody>
          <a:bodyPr>
            <a:normAutofit/>
          </a:bodyPr>
          <a:lstStyle/>
          <a:p>
            <a:pPr algn="ctr"/>
            <a:r>
              <a:rPr lang="en-US" dirty="0" smtClean="0"/>
              <a:t>Summary Operating Statement</a:t>
            </a:r>
            <a:endParaRPr lang="en-US" dirty="0"/>
          </a:p>
        </p:txBody>
      </p:sp>
      <p:sp>
        <p:nvSpPr>
          <p:cNvPr id="4" name="Rectangle 3"/>
          <p:cNvSpPr/>
          <p:nvPr/>
        </p:nvSpPr>
        <p:spPr>
          <a:xfrm>
            <a:off x="1985362" y="1364557"/>
            <a:ext cx="5532038" cy="4801314"/>
          </a:xfrm>
          <a:prstGeom prst="rect">
            <a:avLst/>
          </a:prstGeom>
        </p:spPr>
        <p:txBody>
          <a:bodyPr wrap="square">
            <a:spAutoFit/>
          </a:bodyPr>
          <a:lstStyle/>
          <a:p>
            <a:endParaRPr lang="en-US" dirty="0">
              <a:latin typeface="Verdana" panose="020B0604030504040204" pitchFamily="34" charset="0"/>
            </a:endParaRPr>
          </a:p>
          <a:p>
            <a:r>
              <a:rPr lang="en-US" b="1" dirty="0">
                <a:latin typeface="Verdana" panose="020B0604030504040204" pitchFamily="34" charset="0"/>
              </a:rPr>
              <a:t>Non-Operating Income and Expenses </a:t>
            </a:r>
            <a:endParaRPr lang="en-US" dirty="0" smtClean="0">
              <a:latin typeface="Verdana" panose="020B0604030504040204" pitchFamily="34" charset="0"/>
            </a:endParaRPr>
          </a:p>
          <a:p>
            <a:pPr lvl="1"/>
            <a:r>
              <a:rPr lang="en-US" dirty="0" smtClean="0">
                <a:latin typeface="Verdana" panose="020B0604030504040204" pitchFamily="34" charset="0"/>
              </a:rPr>
              <a:t>Income </a:t>
            </a:r>
          </a:p>
          <a:p>
            <a:pPr lvl="1"/>
            <a:r>
              <a:rPr lang="en-US" dirty="0" smtClean="0">
                <a:latin typeface="Verdana" panose="020B0604030504040204" pitchFamily="34" charset="0"/>
              </a:rPr>
              <a:t>Rent </a:t>
            </a:r>
            <a:endParaRPr lang="en-US" dirty="0">
              <a:latin typeface="Verdana" panose="020B0604030504040204" pitchFamily="34" charset="0"/>
            </a:endParaRPr>
          </a:p>
          <a:p>
            <a:pPr lvl="1"/>
            <a:r>
              <a:rPr lang="en-US" dirty="0" smtClean="0">
                <a:latin typeface="Verdana" panose="020B0604030504040204" pitchFamily="34" charset="0"/>
              </a:rPr>
              <a:t>Property </a:t>
            </a:r>
            <a:r>
              <a:rPr lang="en-US" dirty="0">
                <a:latin typeface="Verdana" panose="020B0604030504040204" pitchFamily="34" charset="0"/>
              </a:rPr>
              <a:t>and Other Taxes </a:t>
            </a:r>
          </a:p>
          <a:p>
            <a:pPr lvl="1"/>
            <a:r>
              <a:rPr lang="en-US" dirty="0" smtClean="0">
                <a:latin typeface="Verdana" panose="020B0604030504040204" pitchFamily="34" charset="0"/>
              </a:rPr>
              <a:t>Insurance </a:t>
            </a:r>
            <a:endParaRPr lang="en-US" dirty="0">
              <a:latin typeface="Verdana" panose="020B0604030504040204" pitchFamily="34" charset="0"/>
            </a:endParaRPr>
          </a:p>
          <a:p>
            <a:pPr lvl="1"/>
            <a:r>
              <a:rPr lang="en-US" dirty="0" smtClean="0">
                <a:latin typeface="Verdana" panose="020B0604030504040204" pitchFamily="34" charset="0"/>
              </a:rPr>
              <a:t>Other </a:t>
            </a:r>
            <a:endParaRPr lang="en-US" dirty="0">
              <a:latin typeface="Verdana" panose="020B0604030504040204" pitchFamily="34" charset="0"/>
            </a:endParaRPr>
          </a:p>
          <a:p>
            <a:r>
              <a:rPr lang="en-US" b="1" dirty="0" smtClean="0">
                <a:latin typeface="Verdana" panose="020B0604030504040204" pitchFamily="34" charset="0"/>
              </a:rPr>
              <a:t>Total </a:t>
            </a:r>
            <a:r>
              <a:rPr lang="en-US" b="1" dirty="0">
                <a:latin typeface="Verdana" panose="020B0604030504040204" pitchFamily="34" charset="0"/>
              </a:rPr>
              <a:t>Non-Operating Income and Expenses </a:t>
            </a:r>
          </a:p>
          <a:p>
            <a:endParaRPr lang="en-US" dirty="0">
              <a:latin typeface="Verdana" panose="020B0604030504040204" pitchFamily="34" charset="0"/>
            </a:endParaRPr>
          </a:p>
          <a:p>
            <a:r>
              <a:rPr lang="en-US" b="1" i="1" dirty="0" smtClean="0">
                <a:latin typeface="Verdana" panose="020B0604030504040204" pitchFamily="34" charset="0"/>
              </a:rPr>
              <a:t>EBITDA </a:t>
            </a:r>
            <a:r>
              <a:rPr lang="en-US" b="1" i="1" dirty="0">
                <a:latin typeface="Verdana" panose="020B0604030504040204" pitchFamily="34" charset="0"/>
              </a:rPr>
              <a:t>(</a:t>
            </a:r>
            <a:r>
              <a:rPr lang="en-US" i="1" dirty="0">
                <a:latin typeface="Verdana" panose="020B0604030504040204" pitchFamily="34" charset="0"/>
              </a:rPr>
              <a:t>Earnings Before Interest, Taxes, Depreciation, and Amortization) </a:t>
            </a:r>
            <a:endParaRPr lang="en-US" i="1" dirty="0" smtClean="0">
              <a:latin typeface="Verdana" panose="020B0604030504040204" pitchFamily="34" charset="0"/>
            </a:endParaRPr>
          </a:p>
          <a:p>
            <a:endParaRPr lang="en-US" i="1" dirty="0">
              <a:latin typeface="Verdana" panose="020B0604030504040204" pitchFamily="34" charset="0"/>
            </a:endParaRPr>
          </a:p>
          <a:p>
            <a:r>
              <a:rPr lang="en-US" dirty="0" smtClean="0">
                <a:latin typeface="Verdana" panose="020B0604030504040204" pitchFamily="34" charset="0"/>
              </a:rPr>
              <a:t>Less:  Replacement Reserve</a:t>
            </a:r>
          </a:p>
          <a:p>
            <a:endParaRPr lang="en-US" dirty="0">
              <a:latin typeface="Verdana" panose="020B0604030504040204" pitchFamily="34" charset="0"/>
            </a:endParaRPr>
          </a:p>
          <a:p>
            <a:r>
              <a:rPr lang="en-US" b="1" i="1" dirty="0" smtClean="0">
                <a:latin typeface="Verdana" panose="020B0604030504040204" pitchFamily="34" charset="0"/>
              </a:rPr>
              <a:t>EBITDA Less Replacement Reserve</a:t>
            </a:r>
            <a:endParaRPr lang="en-US" dirty="0" smtClean="0">
              <a:latin typeface="Verdana" panose="020B0604030504040204" pitchFamily="34" charset="0"/>
            </a:endParaRPr>
          </a:p>
          <a:p>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397" y="5609474"/>
            <a:ext cx="1174546" cy="1200982"/>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57950" y="5806734"/>
            <a:ext cx="2118901" cy="851322"/>
          </a:xfrm>
          <a:prstGeom prst="rect">
            <a:avLst/>
          </a:prstGeom>
        </p:spPr>
      </p:pic>
    </p:spTree>
    <p:extLst>
      <p:ext uri="{BB962C8B-B14F-4D97-AF65-F5344CB8AC3E}">
        <p14:creationId xmlns:p14="http://schemas.microsoft.com/office/powerpoint/2010/main" val="2929414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421" y="72597"/>
            <a:ext cx="3087858" cy="3066020"/>
          </a:xfrm>
          <a:prstGeom prst="rect">
            <a:avLst/>
          </a:prstGeom>
        </p:spPr>
      </p:pic>
      <p:pic>
        <p:nvPicPr>
          <p:cNvPr id="3" name="Picture 2"/>
          <p:cNvPicPr>
            <a:picLocks noChangeAspect="1"/>
          </p:cNvPicPr>
          <p:nvPr/>
        </p:nvPicPr>
        <p:blipFill>
          <a:blip r:embed="rId3"/>
          <a:stretch>
            <a:fillRect/>
          </a:stretch>
        </p:blipFill>
        <p:spPr>
          <a:xfrm>
            <a:off x="183421" y="3216875"/>
            <a:ext cx="3021098" cy="1992775"/>
          </a:xfrm>
          <a:prstGeom prst="rect">
            <a:avLst/>
          </a:prstGeom>
        </p:spPr>
      </p:pic>
      <p:pic>
        <p:nvPicPr>
          <p:cNvPr id="4" name="Picture 3"/>
          <p:cNvPicPr>
            <a:picLocks noChangeAspect="1"/>
          </p:cNvPicPr>
          <p:nvPr/>
        </p:nvPicPr>
        <p:blipFill>
          <a:blip r:embed="rId4"/>
          <a:stretch>
            <a:fillRect/>
          </a:stretch>
        </p:blipFill>
        <p:spPr>
          <a:xfrm>
            <a:off x="114557" y="5209650"/>
            <a:ext cx="3847843" cy="1453135"/>
          </a:xfrm>
          <a:prstGeom prst="rect">
            <a:avLst/>
          </a:prstGeom>
        </p:spPr>
      </p:pic>
      <p:pic>
        <p:nvPicPr>
          <p:cNvPr id="5" name="Picture 4"/>
          <p:cNvPicPr>
            <a:picLocks noChangeAspect="1"/>
          </p:cNvPicPr>
          <p:nvPr/>
        </p:nvPicPr>
        <p:blipFill>
          <a:blip r:embed="rId5"/>
          <a:stretch>
            <a:fillRect/>
          </a:stretch>
        </p:blipFill>
        <p:spPr>
          <a:xfrm>
            <a:off x="4535786" y="1464792"/>
            <a:ext cx="4378997" cy="1673825"/>
          </a:xfrm>
          <a:prstGeom prst="rect">
            <a:avLst/>
          </a:prstGeom>
          <a:effectLst>
            <a:outerShdw blurRad="50800" dist="38100" dir="5400000" algn="t" rotWithShape="0">
              <a:prstClr val="black">
                <a:alpha val="40000"/>
              </a:prstClr>
            </a:outerShdw>
          </a:effectLst>
        </p:spPr>
      </p:pic>
      <p:pic>
        <p:nvPicPr>
          <p:cNvPr id="7" name="Picture 6"/>
          <p:cNvPicPr>
            <a:picLocks noChangeAspect="1"/>
          </p:cNvPicPr>
          <p:nvPr/>
        </p:nvPicPr>
        <p:blipFill>
          <a:blip r:embed="rId6"/>
          <a:stretch>
            <a:fillRect/>
          </a:stretch>
        </p:blipFill>
        <p:spPr>
          <a:xfrm>
            <a:off x="4491337" y="3708774"/>
            <a:ext cx="4378997" cy="2546504"/>
          </a:xfrm>
          <a:prstGeom prst="rect">
            <a:avLst/>
          </a:prstGeom>
          <a:effectLst>
            <a:outerShdw blurRad="50800" dist="38100" dir="2700000" algn="tl" rotWithShape="0">
              <a:prstClr val="black">
                <a:alpha val="40000"/>
              </a:prstClr>
            </a:outerShdw>
          </a:effectLst>
        </p:spPr>
      </p:pic>
      <p:sp>
        <p:nvSpPr>
          <p:cNvPr id="8" name="Left Brace 7"/>
          <p:cNvSpPr/>
          <p:nvPr/>
        </p:nvSpPr>
        <p:spPr>
          <a:xfrm>
            <a:off x="4066231" y="2311689"/>
            <a:ext cx="387179" cy="2463114"/>
          </a:xfrm>
          <a:prstGeom prst="leftBrace">
            <a:avLst/>
          </a:prstGeom>
          <a:noFill/>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ectangle 8"/>
          <p:cNvSpPr/>
          <p:nvPr/>
        </p:nvSpPr>
        <p:spPr>
          <a:xfrm>
            <a:off x="122795" y="72597"/>
            <a:ext cx="3847843" cy="6730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428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9"/>
            <a:ext cx="8119651" cy="888682"/>
          </a:xfrm>
        </p:spPr>
        <p:txBody>
          <a:bodyPr/>
          <a:lstStyle/>
          <a:p>
            <a:pPr algn="ctr"/>
            <a:r>
              <a:rPr lang="en-US" dirty="0" smtClean="0"/>
              <a:t>Multiple Departments</a:t>
            </a:r>
            <a:endParaRPr lang="en-US" dirty="0"/>
          </a:p>
        </p:txBody>
      </p:sp>
      <p:sp>
        <p:nvSpPr>
          <p:cNvPr id="3" name="Content Placeholder 2"/>
          <p:cNvSpPr>
            <a:spLocks noGrp="1"/>
          </p:cNvSpPr>
          <p:nvPr>
            <p:ph idx="1"/>
          </p:nvPr>
        </p:nvSpPr>
        <p:spPr>
          <a:xfrm>
            <a:off x="668693" y="1768794"/>
            <a:ext cx="8136639" cy="4373563"/>
          </a:xfrm>
        </p:spPr>
        <p:txBody>
          <a:bodyPr>
            <a:normAutofit/>
          </a:bodyPr>
          <a:lstStyle/>
          <a:p>
            <a:r>
              <a:rPr lang="en-US" b="0" dirty="0" smtClean="0">
                <a:latin typeface="Verdana" panose="020B0604030504040204" pitchFamily="34" charset="0"/>
              </a:rPr>
              <a:t>Payroll Costs to 		     Labor Costs</a:t>
            </a:r>
          </a:p>
          <a:p>
            <a:r>
              <a:rPr lang="en-US" b="0" dirty="0" smtClean="0">
                <a:latin typeface="Verdana" panose="020B0604030504040204" pitchFamily="34" charset="0"/>
              </a:rPr>
              <a:t>Outsourced Labor recognized </a:t>
            </a:r>
          </a:p>
          <a:p>
            <a:r>
              <a:rPr lang="en-US" b="0" dirty="0" smtClean="0">
                <a:latin typeface="Verdana" panose="020B0604030504040204" pitchFamily="34" charset="0"/>
              </a:rPr>
              <a:t>Aggregated Salaries and Wages for Management and Non-Management are presented in department schedules</a:t>
            </a:r>
          </a:p>
          <a:p>
            <a:r>
              <a:rPr lang="en-US" b="0" dirty="0" smtClean="0">
                <a:latin typeface="Verdana" panose="020B0604030504040204" pitchFamily="34" charset="0"/>
              </a:rPr>
              <a:t>Service Charge Distribution is presented as a cost category </a:t>
            </a:r>
          </a:p>
          <a:p>
            <a:r>
              <a:rPr lang="en-US" b="0" dirty="0" smtClean="0">
                <a:latin typeface="Verdana" panose="020B0604030504040204" pitchFamily="34" charset="0"/>
              </a:rPr>
              <a:t>Global approach taken with payroll tax and benefit categories</a:t>
            </a:r>
          </a:p>
        </p:txBody>
      </p:sp>
      <p:sp>
        <p:nvSpPr>
          <p:cNvPr id="4" name="Right Arrow 3"/>
          <p:cNvSpPr/>
          <p:nvPr/>
        </p:nvSpPr>
        <p:spPr>
          <a:xfrm>
            <a:off x="3275463" y="1743394"/>
            <a:ext cx="1203231" cy="2562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397" y="5609474"/>
            <a:ext cx="1174546" cy="1200982"/>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57950" y="5784304"/>
            <a:ext cx="2118901" cy="851322"/>
          </a:xfrm>
          <a:prstGeom prst="rect">
            <a:avLst/>
          </a:prstGeom>
        </p:spPr>
      </p:pic>
    </p:spTree>
    <p:extLst>
      <p:ext uri="{BB962C8B-B14F-4D97-AF65-F5344CB8AC3E}">
        <p14:creationId xmlns:p14="http://schemas.microsoft.com/office/powerpoint/2010/main" val="3234562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9585"/>
            <a:ext cx="8017933" cy="753215"/>
          </a:xfrm>
        </p:spPr>
        <p:txBody>
          <a:bodyPr/>
          <a:lstStyle/>
          <a:p>
            <a:pPr algn="ctr"/>
            <a:r>
              <a:rPr lang="en-US" dirty="0" smtClean="0"/>
              <a:t>Labor Reporting</a:t>
            </a:r>
            <a:endParaRPr lang="en-US" dirty="0"/>
          </a:p>
        </p:txBody>
      </p:sp>
      <p:sp>
        <p:nvSpPr>
          <p:cNvPr id="4" name="Rectangle 3"/>
          <p:cNvSpPr/>
          <p:nvPr/>
        </p:nvSpPr>
        <p:spPr>
          <a:xfrm>
            <a:off x="338666" y="705991"/>
            <a:ext cx="8665439" cy="4801314"/>
          </a:xfrm>
          <a:prstGeom prst="rect">
            <a:avLst/>
          </a:prstGeom>
        </p:spPr>
        <p:txBody>
          <a:bodyPr wrap="square">
            <a:spAutoFit/>
          </a:bodyPr>
          <a:lstStyle/>
          <a:p>
            <a:r>
              <a:rPr lang="en-US" dirty="0" smtClean="0">
                <a:latin typeface="Verdana" panose="020B0604030504040204" pitchFamily="34" charset="0"/>
              </a:rPr>
              <a:t>Labor </a:t>
            </a:r>
            <a:r>
              <a:rPr lang="en-US" dirty="0">
                <a:latin typeface="Verdana" panose="020B0604030504040204" pitchFamily="34" charset="0"/>
              </a:rPr>
              <a:t>Costs and Related </a:t>
            </a:r>
            <a:r>
              <a:rPr lang="en-US" dirty="0" smtClean="0">
                <a:latin typeface="Verdana" panose="020B0604030504040204" pitchFamily="34" charset="0"/>
              </a:rPr>
              <a:t>Expenses</a:t>
            </a:r>
          </a:p>
          <a:p>
            <a:r>
              <a:rPr lang="en-US" dirty="0" smtClean="0">
                <a:latin typeface="Verdana" panose="020B0604030504040204" pitchFamily="34" charset="0"/>
              </a:rPr>
              <a:t>       Salaries</a:t>
            </a:r>
            <a:r>
              <a:rPr lang="en-US" dirty="0">
                <a:latin typeface="Verdana" panose="020B0604030504040204" pitchFamily="34" charset="0"/>
              </a:rPr>
              <a:t>, Wages, Contracted Labor and </a:t>
            </a:r>
            <a:r>
              <a:rPr lang="en-US" dirty="0" smtClean="0">
                <a:latin typeface="Verdana" panose="020B0604030504040204" pitchFamily="34" charset="0"/>
              </a:rPr>
              <a:t>Bonuses</a:t>
            </a:r>
          </a:p>
          <a:p>
            <a:r>
              <a:rPr lang="en-US" dirty="0">
                <a:latin typeface="Verdana" panose="020B0604030504040204" pitchFamily="34" charset="0"/>
              </a:rPr>
              <a:t>	</a:t>
            </a:r>
            <a:r>
              <a:rPr lang="en-US" dirty="0" smtClean="0">
                <a:latin typeface="Verdana" panose="020B0604030504040204" pitchFamily="34" charset="0"/>
              </a:rPr>
              <a:t>Salaries </a:t>
            </a:r>
            <a:r>
              <a:rPr lang="en-US" dirty="0">
                <a:latin typeface="Verdana" panose="020B0604030504040204" pitchFamily="34" charset="0"/>
              </a:rPr>
              <a:t>and </a:t>
            </a:r>
            <a:r>
              <a:rPr lang="en-US" dirty="0" smtClean="0">
                <a:latin typeface="Verdana" panose="020B0604030504040204" pitchFamily="34" charset="0"/>
              </a:rPr>
              <a:t>Wages</a:t>
            </a:r>
          </a:p>
          <a:p>
            <a:r>
              <a:rPr lang="en-US" dirty="0">
                <a:latin typeface="Verdana" panose="020B0604030504040204" pitchFamily="34" charset="0"/>
              </a:rPr>
              <a:t>	 </a:t>
            </a:r>
            <a:r>
              <a:rPr lang="en-US" dirty="0" smtClean="0">
                <a:latin typeface="Verdana" panose="020B0604030504040204" pitchFamily="34" charset="0"/>
              </a:rPr>
              <a:t>       Management</a:t>
            </a:r>
          </a:p>
          <a:p>
            <a:r>
              <a:rPr lang="en-US" dirty="0">
                <a:latin typeface="Verdana" panose="020B0604030504040204" pitchFamily="34" charset="0"/>
              </a:rPr>
              <a:t>	</a:t>
            </a:r>
            <a:r>
              <a:rPr lang="en-US" dirty="0" smtClean="0">
                <a:latin typeface="Verdana" panose="020B0604030504040204" pitchFamily="34" charset="0"/>
              </a:rPr>
              <a:t>        Non</a:t>
            </a:r>
            <a:r>
              <a:rPr lang="en-US" dirty="0">
                <a:latin typeface="Verdana" panose="020B0604030504040204" pitchFamily="34" charset="0"/>
              </a:rPr>
              <a:t>-</a:t>
            </a:r>
            <a:r>
              <a:rPr lang="en-US" dirty="0" smtClean="0">
                <a:latin typeface="Verdana" panose="020B0604030504040204" pitchFamily="34" charset="0"/>
              </a:rPr>
              <a:t>Management</a:t>
            </a:r>
          </a:p>
          <a:p>
            <a:r>
              <a:rPr lang="en-US" dirty="0">
                <a:latin typeface="Verdana" panose="020B0604030504040204" pitchFamily="34" charset="0"/>
              </a:rPr>
              <a:t>	</a:t>
            </a:r>
            <a:r>
              <a:rPr lang="en-US" dirty="0" smtClean="0">
                <a:latin typeface="Verdana" panose="020B0604030504040204" pitchFamily="34" charset="0"/>
              </a:rPr>
              <a:t>              Sub</a:t>
            </a:r>
            <a:r>
              <a:rPr lang="en-US" dirty="0">
                <a:latin typeface="Verdana" panose="020B0604030504040204" pitchFamily="34" charset="0"/>
              </a:rPr>
              <a:t>-Categories as </a:t>
            </a:r>
            <a:r>
              <a:rPr lang="en-US" dirty="0" smtClean="0">
                <a:latin typeface="Verdana" panose="020B0604030504040204" pitchFamily="34" charset="0"/>
              </a:rPr>
              <a:t>needed</a:t>
            </a:r>
          </a:p>
          <a:p>
            <a:r>
              <a:rPr lang="en-US" dirty="0">
                <a:latin typeface="Verdana" panose="020B0604030504040204" pitchFamily="34" charset="0"/>
              </a:rPr>
              <a:t>	</a:t>
            </a:r>
            <a:r>
              <a:rPr lang="en-US" dirty="0" smtClean="0">
                <a:latin typeface="Verdana" panose="020B0604030504040204" pitchFamily="34" charset="0"/>
              </a:rPr>
              <a:t>        Sub</a:t>
            </a:r>
            <a:r>
              <a:rPr lang="en-US" dirty="0">
                <a:latin typeface="Verdana" panose="020B0604030504040204" pitchFamily="34" charset="0"/>
              </a:rPr>
              <a:t>-Total: Salaries and </a:t>
            </a:r>
            <a:r>
              <a:rPr lang="en-US" dirty="0" smtClean="0">
                <a:latin typeface="Verdana" panose="020B0604030504040204" pitchFamily="34" charset="0"/>
              </a:rPr>
              <a:t>Wages</a:t>
            </a:r>
          </a:p>
          <a:p>
            <a:r>
              <a:rPr lang="en-US" dirty="0">
                <a:latin typeface="Verdana" panose="020B0604030504040204" pitchFamily="34" charset="0"/>
              </a:rPr>
              <a:t>	</a:t>
            </a:r>
            <a:r>
              <a:rPr lang="en-US" dirty="0" smtClean="0">
                <a:latin typeface="Verdana" panose="020B0604030504040204" pitchFamily="34" charset="0"/>
              </a:rPr>
              <a:t>Service </a:t>
            </a:r>
            <a:r>
              <a:rPr lang="en-US" dirty="0">
                <a:latin typeface="Verdana" panose="020B0604030504040204" pitchFamily="34" charset="0"/>
              </a:rPr>
              <a:t>Charge </a:t>
            </a:r>
            <a:r>
              <a:rPr lang="en-US" dirty="0" smtClean="0">
                <a:latin typeface="Verdana" panose="020B0604030504040204" pitchFamily="34" charset="0"/>
              </a:rPr>
              <a:t>Distribution</a:t>
            </a:r>
          </a:p>
          <a:p>
            <a:r>
              <a:rPr lang="en-US" dirty="0">
                <a:latin typeface="Verdana" panose="020B0604030504040204" pitchFamily="34" charset="0"/>
              </a:rPr>
              <a:t>	</a:t>
            </a:r>
            <a:r>
              <a:rPr lang="en-US" dirty="0" smtClean="0">
                <a:latin typeface="Verdana" panose="020B0604030504040204" pitchFamily="34" charset="0"/>
              </a:rPr>
              <a:t>Contracted</a:t>
            </a:r>
            <a:r>
              <a:rPr lang="en-US" dirty="0">
                <a:latin typeface="Verdana" panose="020B0604030504040204" pitchFamily="34" charset="0"/>
              </a:rPr>
              <a:t>, Leased or Outsourced </a:t>
            </a:r>
            <a:r>
              <a:rPr lang="en-US" dirty="0" smtClean="0">
                <a:latin typeface="Verdana" panose="020B0604030504040204" pitchFamily="34" charset="0"/>
              </a:rPr>
              <a:t>Labor</a:t>
            </a:r>
          </a:p>
          <a:p>
            <a:r>
              <a:rPr lang="en-US" dirty="0">
                <a:latin typeface="Verdana" panose="020B0604030504040204" pitchFamily="34" charset="0"/>
              </a:rPr>
              <a:t>	</a:t>
            </a:r>
            <a:r>
              <a:rPr lang="en-US" dirty="0" smtClean="0">
                <a:latin typeface="Verdana" panose="020B0604030504040204" pitchFamily="34" charset="0"/>
              </a:rPr>
              <a:t>Bonuses </a:t>
            </a:r>
            <a:r>
              <a:rPr lang="en-US" dirty="0">
                <a:latin typeface="Verdana" panose="020B0604030504040204" pitchFamily="34" charset="0"/>
              </a:rPr>
              <a:t>and </a:t>
            </a:r>
            <a:r>
              <a:rPr lang="en-US" dirty="0" smtClean="0">
                <a:latin typeface="Verdana" panose="020B0604030504040204" pitchFamily="34" charset="0"/>
              </a:rPr>
              <a:t>Incentives</a:t>
            </a:r>
          </a:p>
          <a:p>
            <a:r>
              <a:rPr lang="en-US" dirty="0" smtClean="0">
                <a:latin typeface="Verdana" panose="020B0604030504040204" pitchFamily="34" charset="0"/>
              </a:rPr>
              <a:t>       Total </a:t>
            </a:r>
            <a:r>
              <a:rPr lang="en-US" dirty="0">
                <a:latin typeface="Verdana" panose="020B0604030504040204" pitchFamily="34" charset="0"/>
              </a:rPr>
              <a:t>Salaries, Wages, Service Charges, Contracted Labor </a:t>
            </a:r>
            <a:r>
              <a:rPr lang="en-US" dirty="0" smtClean="0">
                <a:latin typeface="Verdana" panose="020B0604030504040204" pitchFamily="34" charset="0"/>
              </a:rPr>
              <a:t>&amp; Bonuses</a:t>
            </a:r>
          </a:p>
          <a:p>
            <a:r>
              <a:rPr lang="en-US" dirty="0" smtClean="0">
                <a:latin typeface="Verdana" panose="020B0604030504040204" pitchFamily="34" charset="0"/>
              </a:rPr>
              <a:t>       Payroll</a:t>
            </a:r>
            <a:r>
              <a:rPr lang="en-US" dirty="0">
                <a:latin typeface="Verdana" panose="020B0604030504040204" pitchFamily="34" charset="0"/>
              </a:rPr>
              <a:t>-Related </a:t>
            </a:r>
            <a:r>
              <a:rPr lang="en-US" dirty="0" smtClean="0">
                <a:latin typeface="Verdana" panose="020B0604030504040204" pitchFamily="34" charset="0"/>
              </a:rPr>
              <a:t>Expenses</a:t>
            </a:r>
          </a:p>
          <a:p>
            <a:r>
              <a:rPr lang="en-US" dirty="0">
                <a:latin typeface="Verdana" panose="020B0604030504040204" pitchFamily="34" charset="0"/>
              </a:rPr>
              <a:t>	</a:t>
            </a:r>
            <a:r>
              <a:rPr lang="en-US" dirty="0" smtClean="0">
                <a:latin typeface="Verdana" panose="020B0604030504040204" pitchFamily="34" charset="0"/>
              </a:rPr>
              <a:t>Payroll Taxes</a:t>
            </a:r>
          </a:p>
          <a:p>
            <a:r>
              <a:rPr lang="en-US" dirty="0">
                <a:latin typeface="Verdana" panose="020B0604030504040204" pitchFamily="34" charset="0"/>
              </a:rPr>
              <a:t>	</a:t>
            </a:r>
            <a:r>
              <a:rPr lang="en-US" dirty="0" smtClean="0">
                <a:latin typeface="Verdana" panose="020B0604030504040204" pitchFamily="34" charset="0"/>
              </a:rPr>
              <a:t>Supplemental Pay</a:t>
            </a:r>
          </a:p>
          <a:p>
            <a:r>
              <a:rPr lang="en-US" dirty="0">
                <a:latin typeface="Verdana" panose="020B0604030504040204" pitchFamily="34" charset="0"/>
              </a:rPr>
              <a:t>	</a:t>
            </a:r>
            <a:r>
              <a:rPr lang="en-US" dirty="0" smtClean="0">
                <a:latin typeface="Verdana" panose="020B0604030504040204" pitchFamily="34" charset="0"/>
              </a:rPr>
              <a:t>Employee Benefits</a:t>
            </a:r>
          </a:p>
          <a:p>
            <a:r>
              <a:rPr lang="en-US" dirty="0">
                <a:latin typeface="Verdana" panose="020B0604030504040204" pitchFamily="34" charset="0"/>
              </a:rPr>
              <a:t> </a:t>
            </a:r>
            <a:r>
              <a:rPr lang="en-US" dirty="0" smtClean="0">
                <a:latin typeface="Verdana" panose="020B0604030504040204" pitchFamily="34" charset="0"/>
              </a:rPr>
              <a:t>      Total </a:t>
            </a:r>
            <a:r>
              <a:rPr lang="en-US" dirty="0">
                <a:latin typeface="Verdana" panose="020B0604030504040204" pitchFamily="34" charset="0"/>
              </a:rPr>
              <a:t>Payroll Related </a:t>
            </a:r>
            <a:r>
              <a:rPr lang="en-US" dirty="0" smtClean="0">
                <a:latin typeface="Verdana" panose="020B0604030504040204" pitchFamily="34" charset="0"/>
              </a:rPr>
              <a:t>Expenses</a:t>
            </a:r>
          </a:p>
          <a:p>
            <a:r>
              <a:rPr lang="en-US" dirty="0" smtClean="0">
                <a:latin typeface="Verdana" panose="020B0604030504040204" pitchFamily="34" charset="0"/>
              </a:rPr>
              <a:t>Total </a:t>
            </a:r>
            <a:r>
              <a:rPr lang="en-US" dirty="0">
                <a:latin typeface="Verdana" panose="020B0604030504040204" pitchFamily="34" charset="0"/>
              </a:rPr>
              <a:t>Labor Costs and Related Expenses</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397" y="5609474"/>
            <a:ext cx="1174546" cy="120098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57950" y="5784304"/>
            <a:ext cx="2118901" cy="851322"/>
          </a:xfrm>
          <a:prstGeom prst="rect">
            <a:avLst/>
          </a:prstGeom>
        </p:spPr>
      </p:pic>
    </p:spTree>
    <p:extLst>
      <p:ext uri="{BB962C8B-B14F-4D97-AF65-F5344CB8AC3E}">
        <p14:creationId xmlns:p14="http://schemas.microsoft.com/office/powerpoint/2010/main" val="25250651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498</TotalTime>
  <Words>1157</Words>
  <Application>Microsoft Office PowerPoint</Application>
  <PresentationFormat>On-screen Show (4:3)</PresentationFormat>
  <Paragraphs>209</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 Unicode MS</vt:lpstr>
      <vt:lpstr>Arial</vt:lpstr>
      <vt:lpstr>Arial Black</vt:lpstr>
      <vt:lpstr>Calibri</vt:lpstr>
      <vt:lpstr>Helvetica</vt:lpstr>
      <vt:lpstr>Verdana</vt:lpstr>
      <vt:lpstr>Essential</vt:lpstr>
      <vt:lpstr>PowerPoint Presentation</vt:lpstr>
      <vt:lpstr>Agenda</vt:lpstr>
      <vt:lpstr>Purpose</vt:lpstr>
      <vt:lpstr>Summary Operating Statement</vt:lpstr>
      <vt:lpstr>Summary Operating Statement</vt:lpstr>
      <vt:lpstr>Summary Operating Statement</vt:lpstr>
      <vt:lpstr>PowerPoint Presentation</vt:lpstr>
      <vt:lpstr>Multiple Departments</vt:lpstr>
      <vt:lpstr>Labor Reporting</vt:lpstr>
      <vt:lpstr>Operating Departments</vt:lpstr>
      <vt:lpstr>Rooms Revenue Segments</vt:lpstr>
      <vt:lpstr>Food and Beverage</vt:lpstr>
      <vt:lpstr>Surcharges &amp; service Charges</vt:lpstr>
      <vt:lpstr>Gift Certificates</vt:lpstr>
      <vt:lpstr>Telecommunications</vt:lpstr>
      <vt:lpstr>Undistributed Departments</vt:lpstr>
      <vt:lpstr>Undistributed Expenses</vt:lpstr>
      <vt:lpstr>Non-Operating Income and Expenses</vt:lpstr>
      <vt:lpstr>Other Sections</vt:lpstr>
      <vt:lpstr>PowerPoint Presentation</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Times Change and USALI Has Now Changed With Them!</dc:title>
  <dc:creator>Albert</dc:creator>
  <cp:lastModifiedBy>Jane Pendlebury</cp:lastModifiedBy>
  <cp:revision>47</cp:revision>
  <cp:lastPrinted>2015-05-19T14:36:50Z</cp:lastPrinted>
  <dcterms:created xsi:type="dcterms:W3CDTF">2014-11-20T07:12:33Z</dcterms:created>
  <dcterms:modified xsi:type="dcterms:W3CDTF">2015-05-27T12:15:18Z</dcterms:modified>
</cp:coreProperties>
</file>